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300" r:id="rId4"/>
    <p:sldId id="284" r:id="rId5"/>
    <p:sldId id="301" r:id="rId6"/>
    <p:sldId id="259" r:id="rId7"/>
    <p:sldId id="302" r:id="rId8"/>
    <p:sldId id="303" r:id="rId9"/>
    <p:sldId id="304" r:id="rId10"/>
    <p:sldId id="305" r:id="rId11"/>
    <p:sldId id="306" r:id="rId12"/>
    <p:sldId id="307" r:id="rId13"/>
    <p:sldId id="308" r:id="rId14"/>
    <p:sldId id="309" r:id="rId15"/>
    <p:sldId id="310" r:id="rId16"/>
    <p:sldId id="311" r:id="rId17"/>
    <p:sldId id="312" r:id="rId18"/>
    <p:sldId id="313" r:id="rId19"/>
    <p:sldId id="314" r:id="rId20"/>
    <p:sldId id="316" r:id="rId21"/>
    <p:sldId id="317" r:id="rId22"/>
    <p:sldId id="318" r:id="rId23"/>
    <p:sldId id="319" r:id="rId24"/>
    <p:sldId id="320" r:id="rId25"/>
    <p:sldId id="321" r:id="rId26"/>
    <p:sldId id="322" r:id="rId27"/>
    <p:sldId id="323" r:id="rId28"/>
    <p:sldId id="324" r:id="rId29"/>
    <p:sldId id="325" r:id="rId30"/>
    <p:sldId id="326" r:id="rId31"/>
    <p:sldId id="327" r:id="rId32"/>
    <p:sldId id="330" r:id="rId33"/>
    <p:sldId id="331" r:id="rId34"/>
    <p:sldId id="332" r:id="rId35"/>
    <p:sldId id="333" r:id="rId36"/>
    <p:sldId id="334" r:id="rId37"/>
    <p:sldId id="335" r:id="rId38"/>
    <p:sldId id="328" r:id="rId39"/>
    <p:sldId id="329" r:id="rId40"/>
    <p:sldId id="336" r:id="rId41"/>
    <p:sldId id="337" r:id="rId42"/>
    <p:sldId id="338" r:id="rId43"/>
    <p:sldId id="339" r:id="rId44"/>
    <p:sldId id="340" r:id="rId45"/>
    <p:sldId id="341" r:id="rId46"/>
    <p:sldId id="342" r:id="rId47"/>
    <p:sldId id="343" r:id="rId48"/>
    <p:sldId id="344" r:id="rId49"/>
    <p:sldId id="345" r:id="rId50"/>
    <p:sldId id="293" r:id="rId5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1D8BD707-D9CF-40AE-B4C6-C98DA3205C09}" type="datetimeFigureOut">
              <a:rPr lang="en-US" smtClean="0"/>
              <a:pPr/>
              <a:t>2/17/2026</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1D8BD707-D9CF-40AE-B4C6-C98DA3205C09}" type="datetimeFigureOut">
              <a:rPr lang="en-US" smtClean="0"/>
              <a:pPr/>
              <a:t>2/17/2026</a:t>
            </a:fld>
            <a:endParaRPr lang="en-US"/>
          </a:p>
        </p:txBody>
      </p:sp>
      <p:sp>
        <p:nvSpPr>
          <p:cNvPr id="9" name="Slide Number Placeholder 8"/>
          <p:cNvSpPr>
            <a:spLocks noGrp="1"/>
          </p:cNvSpPr>
          <p:nvPr>
            <p:ph type="sldNum" sz="quarter" idx="15"/>
          </p:nvPr>
        </p:nvSpPr>
        <p:spPr/>
        <p:txBody>
          <a:bodyPr rtlCol="0"/>
          <a:lstStyle/>
          <a:p>
            <a:fld id="{B6F15528-21DE-4FAA-801E-634DDDAF4B2B}"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1D8BD707-D9CF-40AE-B4C6-C98DA3205C09}" type="datetimeFigureOut">
              <a:rPr lang="en-US" smtClean="0"/>
              <a:pPr/>
              <a:t>2/17/2026</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1D8BD707-D9CF-40AE-B4C6-C98DA3205C09}" type="datetimeFigureOut">
              <a:rPr lang="en-US" smtClean="0"/>
              <a:pPr/>
              <a:t>2/17/2026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1D8BD707-D9CF-40AE-B4C6-C98DA3205C09}" type="datetimeFigureOut">
              <a:rPr lang="en-US" smtClean="0"/>
              <a:pPr/>
              <a:t>2/17/2026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1D8BD707-D9CF-40AE-B4C6-C98DA3205C09}" type="datetimeFigureOut">
              <a:rPr lang="en-US" smtClean="0"/>
              <a:pPr/>
              <a:t>2/17/2026</a:t>
            </a:fld>
            <a:endParaRPr lang="en-US"/>
          </a:p>
        </p:txBody>
      </p:sp>
      <p:sp>
        <p:nvSpPr>
          <p:cNvPr id="7" name="Slide Number Placeholder 6"/>
          <p:cNvSpPr>
            <a:spLocks noGrp="1"/>
          </p:cNvSpPr>
          <p:nvPr>
            <p:ph type="sldNum" sz="quarter" idx="11"/>
          </p:nvPr>
        </p:nvSpPr>
        <p:spPr/>
        <p:txBody>
          <a:bodyPr rtlCol="0"/>
          <a:lstStyle/>
          <a:p>
            <a:fld id="{B6F15528-21DE-4FAA-801E-634DDDAF4B2B}"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1D8BD707-D9CF-40AE-B4C6-C98DA3205C09}" type="datetimeFigureOut">
              <a:rPr lang="en-US" smtClean="0"/>
              <a:pPr/>
              <a:t>2/17/2026</a:t>
            </a:fld>
            <a:endParaRPr lang="en-US"/>
          </a:p>
        </p:txBody>
      </p:sp>
      <p:sp>
        <p:nvSpPr>
          <p:cNvPr id="22" name="Slide Number Placeholder 21"/>
          <p:cNvSpPr>
            <a:spLocks noGrp="1"/>
          </p:cNvSpPr>
          <p:nvPr>
            <p:ph type="sldNum" sz="quarter" idx="15"/>
          </p:nvPr>
        </p:nvSpPr>
        <p:spPr/>
        <p:txBody>
          <a:bodyPr rtlCol="0"/>
          <a:lstStyle/>
          <a:p>
            <a:fld id="{B6F15528-21DE-4FAA-801E-634DDDAF4B2B}"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1D8BD707-D9CF-40AE-B4C6-C98DA3205C09}" type="datetimeFigureOut">
              <a:rPr lang="en-US" smtClean="0"/>
              <a:pPr/>
              <a:t>2/17/2026</a:t>
            </a:fld>
            <a:endParaRPr lang="en-US"/>
          </a:p>
        </p:txBody>
      </p:sp>
      <p:sp>
        <p:nvSpPr>
          <p:cNvPr id="18" name="Slide Number Placeholder 17"/>
          <p:cNvSpPr>
            <a:spLocks noGrp="1"/>
          </p:cNvSpPr>
          <p:nvPr>
            <p:ph type="sldNum" sz="quarter" idx="11"/>
          </p:nvPr>
        </p:nvSpPr>
        <p:spPr/>
        <p:txBody>
          <a:bodyPr rtlCol="0"/>
          <a:lstStyle/>
          <a:p>
            <a:fld id="{B6F15528-21DE-4FAA-801E-634DDDAF4B2B}"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1D8BD707-D9CF-40AE-B4C6-C98DA3205C09}" type="datetimeFigureOut">
              <a:rPr lang="en-US" smtClean="0"/>
              <a:pPr/>
              <a:t>2/17/2026</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90600"/>
            <a:ext cx="7772400" cy="1600200"/>
          </a:xfrm>
        </p:spPr>
        <p:txBody>
          <a:bodyPr>
            <a:normAutofit/>
          </a:bodyPr>
          <a:lstStyle/>
          <a:p>
            <a:pPr algn="ctr"/>
            <a:br>
              <a:rPr lang="en-IN" b="0" dirty="0"/>
            </a:br>
            <a:r>
              <a:rPr lang="en-US" b="0" dirty="0"/>
              <a:t> </a:t>
            </a:r>
            <a:r>
              <a:rPr lang="en-US" dirty="0"/>
              <a:t>POL040204: Political Theory: Concepts and Debates </a:t>
            </a:r>
            <a:r>
              <a:rPr lang="en-US" b="0" dirty="0"/>
              <a:t>	</a:t>
            </a:r>
          </a:p>
        </p:txBody>
      </p:sp>
      <p:sp>
        <p:nvSpPr>
          <p:cNvPr id="3" name="Subtitle 2"/>
          <p:cNvSpPr>
            <a:spLocks noGrp="1"/>
          </p:cNvSpPr>
          <p:nvPr>
            <p:ph type="subTitle" idx="1"/>
          </p:nvPr>
        </p:nvSpPr>
        <p:spPr>
          <a:xfrm>
            <a:off x="1371600" y="3048000"/>
            <a:ext cx="6400800" cy="2667000"/>
          </a:xfrm>
        </p:spPr>
        <p:txBody>
          <a:bodyPr>
            <a:noAutofit/>
          </a:bodyPr>
          <a:lstStyle/>
          <a:p>
            <a:endParaRPr lang="en-US" dirty="0">
              <a:solidFill>
                <a:schemeClr val="tx1"/>
              </a:solidFill>
              <a:latin typeface="Andalus" pitchFamily="18" charset="-78"/>
              <a:cs typeface="Andalus" pitchFamily="18" charset="-78"/>
            </a:endParaRPr>
          </a:p>
          <a:p>
            <a:endParaRPr lang="en-US" dirty="0">
              <a:solidFill>
                <a:schemeClr val="tx1"/>
              </a:solidFill>
              <a:latin typeface="Andalus" pitchFamily="18" charset="-78"/>
              <a:cs typeface="Andalus" pitchFamily="18" charset="-78"/>
            </a:endParaRPr>
          </a:p>
          <a:p>
            <a:endParaRPr lang="en-US" dirty="0">
              <a:solidFill>
                <a:schemeClr val="tx1"/>
              </a:solidFill>
              <a:latin typeface="Andalus" pitchFamily="18" charset="-78"/>
              <a:cs typeface="Andalus" pitchFamily="18" charset="-78"/>
            </a:endParaRPr>
          </a:p>
          <a:p>
            <a:endParaRPr lang="en-US" dirty="0">
              <a:solidFill>
                <a:schemeClr val="tx1"/>
              </a:solidFill>
              <a:latin typeface="Andalus" pitchFamily="18" charset="-78"/>
              <a:cs typeface="Andalus" pitchFamily="18" charset="-78"/>
            </a:endParaRPr>
          </a:p>
          <a:p>
            <a:pPr algn="ctr"/>
            <a:r>
              <a:rPr lang="en-US" dirty="0" err="1">
                <a:solidFill>
                  <a:schemeClr val="tx1"/>
                </a:solidFill>
                <a:latin typeface="Andalus" pitchFamily="18" charset="-78"/>
                <a:cs typeface="Andalus" pitchFamily="18" charset="-78"/>
              </a:rPr>
              <a:t>Aniruddha</a:t>
            </a:r>
            <a:r>
              <a:rPr lang="en-US" dirty="0">
                <a:solidFill>
                  <a:schemeClr val="tx1"/>
                </a:solidFill>
                <a:latin typeface="Andalus" pitchFamily="18" charset="-78"/>
                <a:cs typeface="Andalus" pitchFamily="18" charset="-78"/>
              </a:rPr>
              <a:t> Kumar </a:t>
            </a:r>
            <a:r>
              <a:rPr lang="en-US" dirty="0" err="1">
                <a:solidFill>
                  <a:schemeClr val="tx1"/>
                </a:solidFill>
                <a:latin typeface="Andalus" pitchFamily="18" charset="-78"/>
                <a:cs typeface="Andalus" pitchFamily="18" charset="-78"/>
              </a:rPr>
              <a:t>Baro</a:t>
            </a:r>
            <a:endParaRPr lang="en-US" dirty="0"/>
          </a:p>
        </p:txBody>
      </p:sp>
      <p:pic>
        <p:nvPicPr>
          <p:cNvPr id="5" name="Picture 4" descr="C:\Users\Aniruddha\Desktop\download.jpg"/>
          <p:cNvPicPr/>
          <p:nvPr/>
        </p:nvPicPr>
        <p:blipFill>
          <a:blip r:embed="rId2" cstate="print"/>
          <a:srcRect/>
          <a:stretch>
            <a:fillRect/>
          </a:stretch>
        </p:blipFill>
        <p:spPr bwMode="auto">
          <a:xfrm>
            <a:off x="3962400" y="3026229"/>
            <a:ext cx="1499634" cy="1454888"/>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49B0FF-3200-2A9C-9895-C84E92247A05}"/>
              </a:ext>
            </a:extLst>
          </p:cNvPr>
          <p:cNvSpPr>
            <a:spLocks noGrp="1"/>
          </p:cNvSpPr>
          <p:nvPr>
            <p:ph type="title"/>
          </p:nvPr>
        </p:nvSpPr>
        <p:spPr/>
        <p:txBody>
          <a:bodyPr/>
          <a:lstStyle/>
          <a:p>
            <a:r>
              <a:rPr lang="en-US" dirty="0"/>
              <a:t>Freedom and Natural Rights in Locke</a:t>
            </a:r>
            <a:endParaRPr lang="en-IN" dirty="0"/>
          </a:p>
        </p:txBody>
      </p:sp>
      <p:sp>
        <p:nvSpPr>
          <p:cNvPr id="3" name="Content Placeholder 2">
            <a:extLst>
              <a:ext uri="{FF2B5EF4-FFF2-40B4-BE49-F238E27FC236}">
                <a16:creationId xmlns:a16="http://schemas.microsoft.com/office/drawing/2014/main" id="{60E3BDC7-EA73-B617-1A36-F873F2C8E84B}"/>
              </a:ext>
            </a:extLst>
          </p:cNvPr>
          <p:cNvSpPr>
            <a:spLocks noGrp="1"/>
          </p:cNvSpPr>
          <p:nvPr>
            <p:ph sz="quarter" idx="1"/>
          </p:nvPr>
        </p:nvSpPr>
        <p:spPr/>
        <p:txBody>
          <a:bodyPr/>
          <a:lstStyle/>
          <a:p>
            <a:r>
              <a:rPr lang="en-US" dirty="0"/>
              <a:t>Natural rights:</a:t>
            </a:r>
          </a:p>
          <a:p>
            <a:pPr lvl="1"/>
            <a:r>
              <a:rPr lang="en-US" dirty="0"/>
              <a:t>Life</a:t>
            </a:r>
          </a:p>
          <a:p>
            <a:pPr lvl="1"/>
            <a:r>
              <a:rPr lang="en-US" dirty="0"/>
              <a:t>Liberty</a:t>
            </a:r>
          </a:p>
          <a:p>
            <a:pPr lvl="1"/>
            <a:r>
              <a:rPr lang="en-US" dirty="0"/>
              <a:t>Property</a:t>
            </a:r>
          </a:p>
          <a:p>
            <a:r>
              <a:rPr lang="en-US" dirty="0"/>
              <a:t>Freedom is protected through natural law</a:t>
            </a:r>
          </a:p>
          <a:p>
            <a:r>
              <a:rPr lang="en-US" dirty="0"/>
              <a:t>State is formed to safeguard these rights</a:t>
            </a:r>
            <a:endParaRPr lang="en-IN" dirty="0"/>
          </a:p>
        </p:txBody>
      </p:sp>
    </p:spTree>
    <p:extLst>
      <p:ext uri="{BB962C8B-B14F-4D97-AF65-F5344CB8AC3E}">
        <p14:creationId xmlns:p14="http://schemas.microsoft.com/office/powerpoint/2010/main" val="42461145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5BA0B6-6AAE-B5E9-C886-6153BF41644F}"/>
              </a:ext>
            </a:extLst>
          </p:cNvPr>
          <p:cNvSpPr>
            <a:spLocks noGrp="1"/>
          </p:cNvSpPr>
          <p:nvPr>
            <p:ph type="title"/>
          </p:nvPr>
        </p:nvSpPr>
        <p:spPr>
          <a:xfrm>
            <a:off x="457200" y="274638"/>
            <a:ext cx="7467600" cy="944562"/>
          </a:xfrm>
        </p:spPr>
        <p:txBody>
          <a:bodyPr/>
          <a:lstStyle/>
          <a:p>
            <a:r>
              <a:rPr lang="en-US" dirty="0"/>
              <a:t>Limits to Freedom in Locke</a:t>
            </a:r>
            <a:endParaRPr lang="en-IN" dirty="0"/>
          </a:p>
        </p:txBody>
      </p:sp>
      <p:sp>
        <p:nvSpPr>
          <p:cNvPr id="3" name="Content Placeholder 2">
            <a:extLst>
              <a:ext uri="{FF2B5EF4-FFF2-40B4-BE49-F238E27FC236}">
                <a16:creationId xmlns:a16="http://schemas.microsoft.com/office/drawing/2014/main" id="{05F188EB-3E91-57ED-CFA7-1E15811CA096}"/>
              </a:ext>
            </a:extLst>
          </p:cNvPr>
          <p:cNvSpPr>
            <a:spLocks noGrp="1"/>
          </p:cNvSpPr>
          <p:nvPr>
            <p:ph sz="quarter" idx="1"/>
          </p:nvPr>
        </p:nvSpPr>
        <p:spPr/>
        <p:txBody>
          <a:bodyPr/>
          <a:lstStyle/>
          <a:p>
            <a:r>
              <a:rPr lang="en-US" dirty="0"/>
              <a:t>Locke rejects absolute freedom</a:t>
            </a:r>
          </a:p>
          <a:p>
            <a:r>
              <a:rPr lang="en-US" dirty="0"/>
              <a:t>Freedom exists only under the rule of law</a:t>
            </a:r>
          </a:p>
          <a:p>
            <a:r>
              <a:rPr lang="en-US" dirty="0"/>
              <a:t>This supports constitutional government, not anarchy</a:t>
            </a:r>
          </a:p>
          <a:p>
            <a:r>
              <a:rPr lang="en-US" dirty="0"/>
              <a:t>Freedom is not absolute</a:t>
            </a:r>
          </a:p>
          <a:p>
            <a:r>
              <a:rPr lang="en-US" dirty="0"/>
              <a:t>Must not harm others</a:t>
            </a:r>
          </a:p>
          <a:p>
            <a:r>
              <a:rPr lang="en-US" dirty="0"/>
              <a:t>Must follow natural law</a:t>
            </a:r>
          </a:p>
          <a:p>
            <a:r>
              <a:rPr lang="en-US" dirty="0"/>
              <a:t>Government can restrict freedom only to protect rights</a:t>
            </a:r>
            <a:endParaRPr lang="en-IN" dirty="0"/>
          </a:p>
        </p:txBody>
      </p:sp>
    </p:spTree>
    <p:extLst>
      <p:ext uri="{BB962C8B-B14F-4D97-AF65-F5344CB8AC3E}">
        <p14:creationId xmlns:p14="http://schemas.microsoft.com/office/powerpoint/2010/main" val="20210414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AB179C-4526-DB20-8ADD-2F07048C7538}"/>
              </a:ext>
            </a:extLst>
          </p:cNvPr>
          <p:cNvSpPr>
            <a:spLocks noGrp="1"/>
          </p:cNvSpPr>
          <p:nvPr>
            <p:ph type="title"/>
          </p:nvPr>
        </p:nvSpPr>
        <p:spPr/>
        <p:txBody>
          <a:bodyPr/>
          <a:lstStyle/>
          <a:p>
            <a:r>
              <a:rPr lang="en-IN" dirty="0"/>
              <a:t>Criticism of Lockean Freedom</a:t>
            </a:r>
          </a:p>
        </p:txBody>
      </p:sp>
      <p:sp>
        <p:nvSpPr>
          <p:cNvPr id="3" name="Content Placeholder 2">
            <a:extLst>
              <a:ext uri="{FF2B5EF4-FFF2-40B4-BE49-F238E27FC236}">
                <a16:creationId xmlns:a16="http://schemas.microsoft.com/office/drawing/2014/main" id="{A9A52CD1-61B9-CA2C-B881-A7308E8E9667}"/>
              </a:ext>
            </a:extLst>
          </p:cNvPr>
          <p:cNvSpPr>
            <a:spLocks noGrp="1"/>
          </p:cNvSpPr>
          <p:nvPr>
            <p:ph sz="quarter" idx="1"/>
          </p:nvPr>
        </p:nvSpPr>
        <p:spPr/>
        <p:txBody>
          <a:bodyPr/>
          <a:lstStyle/>
          <a:p>
            <a:r>
              <a:rPr lang="en-US" dirty="0"/>
              <a:t>Legal freedom alone cannot help the poor, illiterate, or unemployed.</a:t>
            </a:r>
          </a:p>
          <a:p>
            <a:r>
              <a:rPr lang="en-US" dirty="0"/>
              <a:t>Focuses mainly on legal and political freedom</a:t>
            </a:r>
          </a:p>
          <a:p>
            <a:r>
              <a:rPr lang="en-US" dirty="0"/>
              <a:t>Ignores social and economic inequalities</a:t>
            </a:r>
          </a:p>
          <a:p>
            <a:r>
              <a:rPr lang="en-US" dirty="0"/>
              <a:t>Assumes individuals are already capable of exercising freedom</a:t>
            </a:r>
          </a:p>
          <a:p>
            <a:endParaRPr lang="en-IN" dirty="0"/>
          </a:p>
        </p:txBody>
      </p:sp>
    </p:spTree>
    <p:extLst>
      <p:ext uri="{BB962C8B-B14F-4D97-AF65-F5344CB8AC3E}">
        <p14:creationId xmlns:p14="http://schemas.microsoft.com/office/powerpoint/2010/main" val="8959731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2D2675-837A-ACBF-70BF-231EBF7E98AB}"/>
              </a:ext>
            </a:extLst>
          </p:cNvPr>
          <p:cNvSpPr>
            <a:spLocks noGrp="1"/>
          </p:cNvSpPr>
          <p:nvPr>
            <p:ph type="title"/>
          </p:nvPr>
        </p:nvSpPr>
        <p:spPr/>
        <p:txBody>
          <a:bodyPr/>
          <a:lstStyle/>
          <a:p>
            <a:r>
              <a:rPr lang="en-IN" dirty="0"/>
              <a:t>Transition to Amartya Sen</a:t>
            </a:r>
          </a:p>
        </p:txBody>
      </p:sp>
      <p:sp>
        <p:nvSpPr>
          <p:cNvPr id="3" name="Content Placeholder 2">
            <a:extLst>
              <a:ext uri="{FF2B5EF4-FFF2-40B4-BE49-F238E27FC236}">
                <a16:creationId xmlns:a16="http://schemas.microsoft.com/office/drawing/2014/main" id="{CFEA35E0-FD14-9A24-24B3-B3503D170928}"/>
              </a:ext>
            </a:extLst>
          </p:cNvPr>
          <p:cNvSpPr>
            <a:spLocks noGrp="1"/>
          </p:cNvSpPr>
          <p:nvPr>
            <p:ph sz="quarter" idx="1"/>
          </p:nvPr>
        </p:nvSpPr>
        <p:spPr/>
        <p:txBody>
          <a:bodyPr/>
          <a:lstStyle/>
          <a:p>
            <a:r>
              <a:rPr lang="en-US" dirty="0"/>
              <a:t>Modern societies face poverty, inequality, deprivation</a:t>
            </a:r>
          </a:p>
          <a:p>
            <a:r>
              <a:rPr lang="en-US" dirty="0"/>
              <a:t>Question arises: Is absence of interference enough?</a:t>
            </a:r>
          </a:p>
          <a:p>
            <a:r>
              <a:rPr lang="en-US" dirty="0"/>
              <a:t>Amartya Sen offers a broader understanding of freedom</a:t>
            </a:r>
          </a:p>
          <a:p>
            <a:r>
              <a:rPr lang="en-US" dirty="0"/>
              <a:t>Born in 1933, India</a:t>
            </a:r>
          </a:p>
          <a:p>
            <a:r>
              <a:rPr lang="en-US" dirty="0"/>
              <a:t>Economist and philosopher</a:t>
            </a:r>
          </a:p>
          <a:p>
            <a:r>
              <a:rPr lang="en-US" dirty="0"/>
              <a:t>Nobel Prize in Economics (1998)</a:t>
            </a:r>
          </a:p>
          <a:p>
            <a:r>
              <a:rPr lang="en-US" dirty="0"/>
              <a:t>Key work: Development as Freedom (1999)</a:t>
            </a:r>
            <a:endParaRPr lang="en-IN" dirty="0"/>
          </a:p>
        </p:txBody>
      </p:sp>
    </p:spTree>
    <p:extLst>
      <p:ext uri="{BB962C8B-B14F-4D97-AF65-F5344CB8AC3E}">
        <p14:creationId xmlns:p14="http://schemas.microsoft.com/office/powerpoint/2010/main" val="39737405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7181A9-FEFD-0B14-2EFA-64798F687AA4}"/>
              </a:ext>
            </a:extLst>
          </p:cNvPr>
          <p:cNvSpPr>
            <a:spLocks noGrp="1"/>
          </p:cNvSpPr>
          <p:nvPr>
            <p:ph type="title"/>
          </p:nvPr>
        </p:nvSpPr>
        <p:spPr/>
        <p:txBody>
          <a:bodyPr/>
          <a:lstStyle/>
          <a:p>
            <a:r>
              <a:rPr lang="en-US" dirty="0"/>
              <a:t>Development as Freedom – Core Idea</a:t>
            </a:r>
            <a:endParaRPr lang="en-IN" dirty="0"/>
          </a:p>
        </p:txBody>
      </p:sp>
      <p:sp>
        <p:nvSpPr>
          <p:cNvPr id="3" name="Content Placeholder 2">
            <a:extLst>
              <a:ext uri="{FF2B5EF4-FFF2-40B4-BE49-F238E27FC236}">
                <a16:creationId xmlns:a16="http://schemas.microsoft.com/office/drawing/2014/main" id="{9650049E-70DF-4E8E-A169-11CCFBD7623F}"/>
              </a:ext>
            </a:extLst>
          </p:cNvPr>
          <p:cNvSpPr>
            <a:spLocks noGrp="1"/>
          </p:cNvSpPr>
          <p:nvPr>
            <p:ph sz="quarter" idx="1"/>
          </p:nvPr>
        </p:nvSpPr>
        <p:spPr/>
        <p:txBody>
          <a:bodyPr/>
          <a:lstStyle/>
          <a:p>
            <a:r>
              <a:rPr lang="en-US" dirty="0"/>
              <a:t>Sen reverses the traditional idea that economic growth automatically leads to freedom. Instead, freedom itself leads to development.</a:t>
            </a:r>
          </a:p>
          <a:p>
            <a:r>
              <a:rPr lang="en-US" dirty="0"/>
              <a:t>Development is the </a:t>
            </a:r>
            <a:r>
              <a:rPr lang="en-US" b="1" dirty="0"/>
              <a:t>expansion of human freedoms</a:t>
            </a:r>
            <a:endParaRPr lang="en-US" dirty="0"/>
          </a:p>
          <a:p>
            <a:r>
              <a:rPr lang="en-US" dirty="0"/>
              <a:t>Freedom is both:</a:t>
            </a:r>
          </a:p>
          <a:p>
            <a:pPr lvl="1"/>
            <a:r>
              <a:rPr lang="en-US" dirty="0"/>
              <a:t>The means of development</a:t>
            </a:r>
          </a:p>
          <a:p>
            <a:pPr lvl="1"/>
            <a:r>
              <a:rPr lang="en-US" dirty="0"/>
              <a:t>The end of development</a:t>
            </a:r>
          </a:p>
          <a:p>
            <a:endParaRPr lang="en-IN" dirty="0"/>
          </a:p>
        </p:txBody>
      </p:sp>
    </p:spTree>
    <p:extLst>
      <p:ext uri="{BB962C8B-B14F-4D97-AF65-F5344CB8AC3E}">
        <p14:creationId xmlns:p14="http://schemas.microsoft.com/office/powerpoint/2010/main" val="15736569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60FFEE-752D-B484-6960-A2799333F1B9}"/>
              </a:ext>
            </a:extLst>
          </p:cNvPr>
          <p:cNvSpPr>
            <a:spLocks noGrp="1"/>
          </p:cNvSpPr>
          <p:nvPr>
            <p:ph type="title"/>
          </p:nvPr>
        </p:nvSpPr>
        <p:spPr/>
        <p:txBody>
          <a:bodyPr/>
          <a:lstStyle/>
          <a:p>
            <a:r>
              <a:rPr lang="en-US" dirty="0"/>
              <a:t>Sen’s Concept of Positive Freedom</a:t>
            </a:r>
            <a:endParaRPr lang="en-IN" dirty="0"/>
          </a:p>
        </p:txBody>
      </p:sp>
      <p:sp>
        <p:nvSpPr>
          <p:cNvPr id="3" name="Content Placeholder 2">
            <a:extLst>
              <a:ext uri="{FF2B5EF4-FFF2-40B4-BE49-F238E27FC236}">
                <a16:creationId xmlns:a16="http://schemas.microsoft.com/office/drawing/2014/main" id="{11F0792C-E7E5-B81E-1367-DA74C6E105D9}"/>
              </a:ext>
            </a:extLst>
          </p:cNvPr>
          <p:cNvSpPr>
            <a:spLocks noGrp="1"/>
          </p:cNvSpPr>
          <p:nvPr>
            <p:ph sz="quarter" idx="1"/>
          </p:nvPr>
        </p:nvSpPr>
        <p:spPr/>
        <p:txBody>
          <a:bodyPr/>
          <a:lstStyle/>
          <a:p>
            <a:r>
              <a:rPr lang="en-US" dirty="0"/>
              <a:t>Positive freedom focuses on actual ability, not formal rights</a:t>
            </a:r>
          </a:p>
          <a:p>
            <a:r>
              <a:rPr lang="en-US" dirty="0"/>
              <a:t>A poor but legally free person may still be unfree</a:t>
            </a:r>
          </a:p>
          <a:p>
            <a:r>
              <a:rPr lang="en-US" dirty="0"/>
              <a:t>Sen shifts focus from law to lived reality</a:t>
            </a:r>
          </a:p>
          <a:p>
            <a:r>
              <a:rPr lang="en-US" dirty="0"/>
              <a:t>Freedom to achieve valuable goals</a:t>
            </a:r>
          </a:p>
          <a:p>
            <a:r>
              <a:rPr lang="en-US" dirty="0"/>
              <a:t>Focus on what people are actually able to do</a:t>
            </a:r>
          </a:p>
          <a:p>
            <a:r>
              <a:rPr lang="en-US" dirty="0"/>
              <a:t>Emphasis on real opportunities, not just legal rights</a:t>
            </a:r>
            <a:endParaRPr lang="en-IN" dirty="0"/>
          </a:p>
        </p:txBody>
      </p:sp>
    </p:spTree>
    <p:extLst>
      <p:ext uri="{BB962C8B-B14F-4D97-AF65-F5344CB8AC3E}">
        <p14:creationId xmlns:p14="http://schemas.microsoft.com/office/powerpoint/2010/main" val="33832045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4B75EC-6585-A1D2-46AE-4274DDC9977C}"/>
              </a:ext>
            </a:extLst>
          </p:cNvPr>
          <p:cNvSpPr>
            <a:spLocks noGrp="1"/>
          </p:cNvSpPr>
          <p:nvPr>
            <p:ph type="title"/>
          </p:nvPr>
        </p:nvSpPr>
        <p:spPr/>
        <p:txBody>
          <a:bodyPr/>
          <a:lstStyle/>
          <a:p>
            <a:r>
              <a:rPr lang="en-IN" dirty="0"/>
              <a:t>Capability Approach</a:t>
            </a:r>
          </a:p>
        </p:txBody>
      </p:sp>
      <p:sp>
        <p:nvSpPr>
          <p:cNvPr id="3" name="Content Placeholder 2">
            <a:extLst>
              <a:ext uri="{FF2B5EF4-FFF2-40B4-BE49-F238E27FC236}">
                <a16:creationId xmlns:a16="http://schemas.microsoft.com/office/drawing/2014/main" id="{FCED3272-F035-5B45-DF38-474D074B2AA0}"/>
              </a:ext>
            </a:extLst>
          </p:cNvPr>
          <p:cNvSpPr>
            <a:spLocks noGrp="1"/>
          </p:cNvSpPr>
          <p:nvPr>
            <p:ph sz="quarter" idx="1"/>
          </p:nvPr>
        </p:nvSpPr>
        <p:spPr/>
        <p:txBody>
          <a:bodyPr/>
          <a:lstStyle/>
          <a:p>
            <a:r>
              <a:rPr lang="en-US" dirty="0"/>
              <a:t>Capabilities = real freedoms to live the life one values</a:t>
            </a:r>
          </a:p>
          <a:p>
            <a:r>
              <a:rPr lang="en-US" dirty="0"/>
              <a:t>Examples:</a:t>
            </a:r>
          </a:p>
          <a:p>
            <a:pPr lvl="1"/>
            <a:r>
              <a:rPr lang="en-US" dirty="0"/>
              <a:t>Being educated</a:t>
            </a:r>
          </a:p>
          <a:p>
            <a:pPr lvl="1"/>
            <a:r>
              <a:rPr lang="en-US" dirty="0"/>
              <a:t>Being healthy</a:t>
            </a:r>
          </a:p>
          <a:p>
            <a:pPr lvl="1"/>
            <a:r>
              <a:rPr lang="en-US" dirty="0"/>
              <a:t>Participating in political life</a:t>
            </a:r>
            <a:endParaRPr lang="en-IN" dirty="0"/>
          </a:p>
        </p:txBody>
      </p:sp>
    </p:spTree>
    <p:extLst>
      <p:ext uri="{BB962C8B-B14F-4D97-AF65-F5344CB8AC3E}">
        <p14:creationId xmlns:p14="http://schemas.microsoft.com/office/powerpoint/2010/main" val="19503624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BDB3DE-D833-4410-680A-14D0026CE107}"/>
              </a:ext>
            </a:extLst>
          </p:cNvPr>
          <p:cNvSpPr>
            <a:spLocks noGrp="1"/>
          </p:cNvSpPr>
          <p:nvPr>
            <p:ph type="title"/>
          </p:nvPr>
        </p:nvSpPr>
        <p:spPr/>
        <p:txBody>
          <a:bodyPr/>
          <a:lstStyle/>
          <a:p>
            <a:r>
              <a:rPr lang="en-IN" dirty="0"/>
              <a:t>Instrumental Freedoms</a:t>
            </a:r>
          </a:p>
        </p:txBody>
      </p:sp>
      <p:sp>
        <p:nvSpPr>
          <p:cNvPr id="3" name="Content Placeholder 2">
            <a:extLst>
              <a:ext uri="{FF2B5EF4-FFF2-40B4-BE49-F238E27FC236}">
                <a16:creationId xmlns:a16="http://schemas.microsoft.com/office/drawing/2014/main" id="{51EFEDBD-AADE-6572-E86E-097598C5DF43}"/>
              </a:ext>
            </a:extLst>
          </p:cNvPr>
          <p:cNvSpPr>
            <a:spLocks noGrp="1"/>
          </p:cNvSpPr>
          <p:nvPr>
            <p:ph sz="quarter" idx="1"/>
          </p:nvPr>
        </p:nvSpPr>
        <p:spPr/>
        <p:txBody>
          <a:bodyPr/>
          <a:lstStyle/>
          <a:p>
            <a:pPr>
              <a:buNone/>
            </a:pPr>
            <a:r>
              <a:rPr lang="en-IN" dirty="0"/>
              <a:t>Indian examples, such as MGNREGA (economic facilities) or RTI Act (transparency guarantees). Sen identifies five types of instrumental freedoms:</a:t>
            </a:r>
          </a:p>
          <a:p>
            <a:pPr>
              <a:buFont typeface="+mj-lt"/>
              <a:buAutoNum type="arabicPeriod"/>
            </a:pPr>
            <a:r>
              <a:rPr lang="en-IN" dirty="0"/>
              <a:t>Political freedoms</a:t>
            </a:r>
          </a:p>
          <a:p>
            <a:pPr>
              <a:buFont typeface="+mj-lt"/>
              <a:buAutoNum type="arabicPeriod"/>
            </a:pPr>
            <a:r>
              <a:rPr lang="en-IN" dirty="0"/>
              <a:t>Economic facilities</a:t>
            </a:r>
          </a:p>
          <a:p>
            <a:pPr>
              <a:buFont typeface="+mj-lt"/>
              <a:buAutoNum type="arabicPeriod"/>
            </a:pPr>
            <a:r>
              <a:rPr lang="en-IN" dirty="0"/>
              <a:t>Social opportunities</a:t>
            </a:r>
          </a:p>
          <a:p>
            <a:pPr>
              <a:buFont typeface="+mj-lt"/>
              <a:buAutoNum type="arabicPeriod"/>
            </a:pPr>
            <a:r>
              <a:rPr lang="en-IN" dirty="0"/>
              <a:t>Transparency guarantees</a:t>
            </a:r>
          </a:p>
          <a:p>
            <a:pPr>
              <a:buFont typeface="+mj-lt"/>
              <a:buAutoNum type="arabicPeriod"/>
            </a:pPr>
            <a:r>
              <a:rPr lang="en-IN" dirty="0"/>
              <a:t>Protective security</a:t>
            </a:r>
          </a:p>
          <a:p>
            <a:endParaRPr lang="en-IN" dirty="0"/>
          </a:p>
        </p:txBody>
      </p:sp>
    </p:spTree>
    <p:extLst>
      <p:ext uri="{BB962C8B-B14F-4D97-AF65-F5344CB8AC3E}">
        <p14:creationId xmlns:p14="http://schemas.microsoft.com/office/powerpoint/2010/main" val="17236793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089DCA-9308-FCCC-31DF-EF1E2EB4B240}"/>
              </a:ext>
            </a:extLst>
          </p:cNvPr>
          <p:cNvSpPr>
            <a:spLocks noGrp="1"/>
          </p:cNvSpPr>
          <p:nvPr>
            <p:ph type="title"/>
          </p:nvPr>
        </p:nvSpPr>
        <p:spPr/>
        <p:txBody>
          <a:bodyPr/>
          <a:lstStyle/>
          <a:p>
            <a:r>
              <a:rPr lang="en-IN" dirty="0"/>
              <a:t>Poverty as Unfreedom</a:t>
            </a:r>
          </a:p>
        </p:txBody>
      </p:sp>
      <p:sp>
        <p:nvSpPr>
          <p:cNvPr id="3" name="Content Placeholder 2">
            <a:extLst>
              <a:ext uri="{FF2B5EF4-FFF2-40B4-BE49-F238E27FC236}">
                <a16:creationId xmlns:a16="http://schemas.microsoft.com/office/drawing/2014/main" id="{39EE311A-8663-3EBA-580F-5FDF32FAB1AC}"/>
              </a:ext>
            </a:extLst>
          </p:cNvPr>
          <p:cNvSpPr>
            <a:spLocks noGrp="1"/>
          </p:cNvSpPr>
          <p:nvPr>
            <p:ph sz="quarter" idx="1"/>
          </p:nvPr>
        </p:nvSpPr>
        <p:spPr/>
        <p:txBody>
          <a:bodyPr/>
          <a:lstStyle/>
          <a:p>
            <a:r>
              <a:rPr lang="en-US" dirty="0"/>
              <a:t>Poverty restricts choices and opportunities</a:t>
            </a:r>
          </a:p>
          <a:p>
            <a:r>
              <a:rPr lang="en-US" dirty="0"/>
              <a:t>Democracy alone cannot ensure freedom</a:t>
            </a:r>
          </a:p>
          <a:p>
            <a:r>
              <a:rPr lang="en-US" dirty="0"/>
              <a:t>Social policies are essential for real freedom</a:t>
            </a:r>
          </a:p>
          <a:p>
            <a:r>
              <a:rPr lang="en-US" dirty="0"/>
              <a:t>Poverty is not just lack of income</a:t>
            </a:r>
          </a:p>
          <a:p>
            <a:r>
              <a:rPr lang="en-US" dirty="0"/>
              <a:t>It is deprivation of basic capabilities</a:t>
            </a:r>
          </a:p>
          <a:p>
            <a:r>
              <a:rPr lang="en-US" dirty="0"/>
              <a:t>Hunger, illiteracy, disease reduce freedom</a:t>
            </a:r>
            <a:endParaRPr lang="en-IN" dirty="0"/>
          </a:p>
        </p:txBody>
      </p:sp>
    </p:spTree>
    <p:extLst>
      <p:ext uri="{BB962C8B-B14F-4D97-AF65-F5344CB8AC3E}">
        <p14:creationId xmlns:p14="http://schemas.microsoft.com/office/powerpoint/2010/main" val="23840971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AA45CA-D862-CFB1-A1B1-6BF9B3A4375A}"/>
              </a:ext>
            </a:extLst>
          </p:cNvPr>
          <p:cNvSpPr>
            <a:spLocks noGrp="1"/>
          </p:cNvSpPr>
          <p:nvPr>
            <p:ph type="title"/>
          </p:nvPr>
        </p:nvSpPr>
        <p:spPr/>
        <p:txBody>
          <a:bodyPr/>
          <a:lstStyle/>
          <a:p>
            <a:r>
              <a:rPr lang="en-US" dirty="0"/>
              <a:t>Role of the State in Sen’s Theory</a:t>
            </a:r>
            <a:endParaRPr lang="en-IN" dirty="0"/>
          </a:p>
        </p:txBody>
      </p:sp>
      <p:sp>
        <p:nvSpPr>
          <p:cNvPr id="3" name="Content Placeholder 2">
            <a:extLst>
              <a:ext uri="{FF2B5EF4-FFF2-40B4-BE49-F238E27FC236}">
                <a16:creationId xmlns:a16="http://schemas.microsoft.com/office/drawing/2014/main" id="{7DE798B1-5783-BC76-34DC-3DA244646E51}"/>
              </a:ext>
            </a:extLst>
          </p:cNvPr>
          <p:cNvSpPr>
            <a:spLocks noGrp="1"/>
          </p:cNvSpPr>
          <p:nvPr>
            <p:ph sz="quarter" idx="1"/>
          </p:nvPr>
        </p:nvSpPr>
        <p:spPr/>
        <p:txBody>
          <a:bodyPr/>
          <a:lstStyle/>
          <a:p>
            <a:r>
              <a:rPr lang="en-US" dirty="0"/>
              <a:t>Active role of the state</a:t>
            </a:r>
          </a:p>
          <a:p>
            <a:r>
              <a:rPr lang="en-US" dirty="0"/>
              <a:t>Providing education, healthcare, social security</a:t>
            </a:r>
          </a:p>
          <a:p>
            <a:r>
              <a:rPr lang="en-US" dirty="0"/>
              <a:t>Creating conditions for people to exercise freedom</a:t>
            </a:r>
            <a:endParaRPr lang="en-IN" dirty="0"/>
          </a:p>
        </p:txBody>
      </p:sp>
    </p:spTree>
    <p:extLst>
      <p:ext uri="{BB962C8B-B14F-4D97-AF65-F5344CB8AC3E}">
        <p14:creationId xmlns:p14="http://schemas.microsoft.com/office/powerpoint/2010/main" val="33347456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normAutofit/>
          </a:bodyPr>
          <a:lstStyle/>
          <a:p>
            <a:pPr algn="ctr"/>
            <a:r>
              <a:rPr lang="en-US" sz="4000" b="1" dirty="0">
                <a:latin typeface="Agency FB" pitchFamily="34" charset="0"/>
              </a:rPr>
              <a:t>Introduction</a:t>
            </a:r>
          </a:p>
        </p:txBody>
      </p:sp>
      <p:sp>
        <p:nvSpPr>
          <p:cNvPr id="3" name="Content Placeholder 2"/>
          <p:cNvSpPr>
            <a:spLocks noGrp="1"/>
          </p:cNvSpPr>
          <p:nvPr>
            <p:ph sz="quarter" idx="1"/>
          </p:nvPr>
        </p:nvSpPr>
        <p:spPr>
          <a:xfrm>
            <a:off x="457200" y="1219200"/>
            <a:ext cx="8229600" cy="5181600"/>
          </a:xfrm>
        </p:spPr>
        <p:txBody>
          <a:bodyPr>
            <a:normAutofit/>
          </a:bodyPr>
          <a:lstStyle/>
          <a:p>
            <a:pPr algn="just"/>
            <a:r>
              <a:rPr lang="en-US" sz="2800" dirty="0">
                <a:latin typeface="Agency FB" pitchFamily="34" charset="0"/>
              </a:rPr>
              <a:t>Course objective:</a:t>
            </a:r>
          </a:p>
          <a:p>
            <a:pPr lvl="1" algn="just"/>
            <a:r>
              <a:rPr lang="en-US" dirty="0"/>
              <a:t>Help the students familiarize with the basic normative concepts of political theory. Each concept is related to a crucial political issue that requires analysis with the aid of our conceptual understanding. </a:t>
            </a:r>
          </a:p>
          <a:p>
            <a:pPr lvl="1" algn="just"/>
            <a:r>
              <a:rPr lang="en-US" dirty="0"/>
              <a:t>Encourage critical and reflective analysis and interpretation of social practices through the relevant conceptual toolkit. </a:t>
            </a:r>
          </a:p>
          <a:p>
            <a:pPr lvl="1" algn="just"/>
            <a:r>
              <a:rPr lang="en-US" dirty="0"/>
              <a:t>Introduce the students to the important debates in the subject. These debates prompt us to consider that there is no settled way of understanding concepts and that in the light of new insights and challenges, besides newer ways of perceiving and interpreting the world around us, we inaugurate new modes of political debates. </a:t>
            </a:r>
            <a:endParaRPr lang="en-US" dirty="0">
              <a:latin typeface="Agency FB"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DE9B1C-034E-7444-4F0C-DFC334874707}"/>
              </a:ext>
            </a:extLst>
          </p:cNvPr>
          <p:cNvSpPr>
            <a:spLocks noGrp="1"/>
          </p:cNvSpPr>
          <p:nvPr>
            <p:ph type="title"/>
          </p:nvPr>
        </p:nvSpPr>
        <p:spPr>
          <a:xfrm>
            <a:off x="457200" y="1828800"/>
            <a:ext cx="7467600" cy="1981200"/>
          </a:xfrm>
        </p:spPr>
        <p:txBody>
          <a:bodyPr>
            <a:normAutofit/>
          </a:bodyPr>
          <a:lstStyle/>
          <a:p>
            <a:pPr algn="ctr"/>
            <a:r>
              <a:rPr lang="en-US" sz="3600" dirty="0"/>
              <a:t>Equality: Procedural Equality and Substantive Equality </a:t>
            </a:r>
            <a:br>
              <a:rPr lang="en-US" sz="3600" dirty="0"/>
            </a:br>
            <a:endParaRPr lang="en-IN" sz="3600" dirty="0"/>
          </a:p>
        </p:txBody>
      </p:sp>
    </p:spTree>
    <p:extLst>
      <p:ext uri="{BB962C8B-B14F-4D97-AF65-F5344CB8AC3E}">
        <p14:creationId xmlns:p14="http://schemas.microsoft.com/office/powerpoint/2010/main" val="17993040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ADAA10-443F-ABF7-C074-24A4573D875C}"/>
              </a:ext>
            </a:extLst>
          </p:cNvPr>
          <p:cNvSpPr>
            <a:spLocks noGrp="1"/>
          </p:cNvSpPr>
          <p:nvPr>
            <p:ph type="title"/>
          </p:nvPr>
        </p:nvSpPr>
        <p:spPr>
          <a:xfrm>
            <a:off x="457200" y="274638"/>
            <a:ext cx="7467600" cy="715962"/>
          </a:xfrm>
        </p:spPr>
        <p:txBody>
          <a:bodyPr/>
          <a:lstStyle/>
          <a:p>
            <a:r>
              <a:rPr lang="en-IN" dirty="0"/>
              <a:t>Meaning of Procedural Equality</a:t>
            </a:r>
          </a:p>
        </p:txBody>
      </p:sp>
      <p:sp>
        <p:nvSpPr>
          <p:cNvPr id="3" name="Content Placeholder 2">
            <a:extLst>
              <a:ext uri="{FF2B5EF4-FFF2-40B4-BE49-F238E27FC236}">
                <a16:creationId xmlns:a16="http://schemas.microsoft.com/office/drawing/2014/main" id="{BB58A1BB-79A3-DBED-7A73-9D0B6A25C665}"/>
              </a:ext>
            </a:extLst>
          </p:cNvPr>
          <p:cNvSpPr>
            <a:spLocks noGrp="1"/>
          </p:cNvSpPr>
          <p:nvPr>
            <p:ph sz="quarter" idx="1"/>
          </p:nvPr>
        </p:nvSpPr>
        <p:spPr>
          <a:xfrm>
            <a:off x="457200" y="1143000"/>
            <a:ext cx="7467600" cy="5330952"/>
          </a:xfrm>
        </p:spPr>
        <p:txBody>
          <a:bodyPr/>
          <a:lstStyle/>
          <a:p>
            <a:pPr algn="just"/>
            <a:r>
              <a:rPr lang="en-US" dirty="0"/>
              <a:t>Procedural Equality refers to </a:t>
            </a:r>
            <a:r>
              <a:rPr lang="en-US" b="1" dirty="0"/>
              <a:t>equal treatment of all individuals through fair and impartial procedures</a:t>
            </a:r>
            <a:r>
              <a:rPr lang="en-US" dirty="0"/>
              <a:t>.</a:t>
            </a:r>
          </a:p>
          <a:p>
            <a:pPr algn="just"/>
            <a:r>
              <a:rPr lang="en-US" dirty="0"/>
              <a:t>It emphasizes </a:t>
            </a:r>
            <a:r>
              <a:rPr lang="en-US" b="1" dirty="0"/>
              <a:t>equality before the law</a:t>
            </a:r>
            <a:r>
              <a:rPr lang="en-US" dirty="0"/>
              <a:t>, not equality of outcomes.</a:t>
            </a:r>
          </a:p>
          <a:p>
            <a:pPr algn="just"/>
            <a:r>
              <a:rPr lang="en-US" dirty="0"/>
              <a:t>The focus is on </a:t>
            </a:r>
            <a:r>
              <a:rPr lang="en-US" b="1" dirty="0"/>
              <a:t>how decisions are made</a:t>
            </a:r>
            <a:r>
              <a:rPr lang="en-US" dirty="0"/>
              <a:t>, not on what the final decision is.</a:t>
            </a:r>
          </a:p>
          <a:p>
            <a:pPr algn="just"/>
            <a:r>
              <a:rPr lang="en-US" dirty="0"/>
              <a:t>All persons must be subjected to </a:t>
            </a:r>
            <a:r>
              <a:rPr lang="en-US" b="1" dirty="0"/>
              <a:t>the same legal rules, processes, and standards</a:t>
            </a:r>
            <a:r>
              <a:rPr lang="en-US" dirty="0"/>
              <a:t>.</a:t>
            </a:r>
            <a:endParaRPr lang="en-IN" dirty="0"/>
          </a:p>
        </p:txBody>
      </p:sp>
    </p:spTree>
    <p:extLst>
      <p:ext uri="{BB962C8B-B14F-4D97-AF65-F5344CB8AC3E}">
        <p14:creationId xmlns:p14="http://schemas.microsoft.com/office/powerpoint/2010/main" val="259927647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D7E481-D972-AE07-E0AC-1DD246520708}"/>
              </a:ext>
            </a:extLst>
          </p:cNvPr>
          <p:cNvSpPr>
            <a:spLocks noGrp="1"/>
          </p:cNvSpPr>
          <p:nvPr>
            <p:ph type="title"/>
          </p:nvPr>
        </p:nvSpPr>
        <p:spPr>
          <a:xfrm>
            <a:off x="457200" y="274638"/>
            <a:ext cx="7467600" cy="715962"/>
          </a:xfrm>
        </p:spPr>
        <p:txBody>
          <a:bodyPr/>
          <a:lstStyle/>
          <a:p>
            <a:r>
              <a:rPr lang="en-US" dirty="0"/>
              <a:t>Core Idea of Procedural Equality</a:t>
            </a:r>
            <a:endParaRPr lang="en-IN" dirty="0"/>
          </a:p>
        </p:txBody>
      </p:sp>
      <p:sp>
        <p:nvSpPr>
          <p:cNvPr id="3" name="Content Placeholder 2">
            <a:extLst>
              <a:ext uri="{FF2B5EF4-FFF2-40B4-BE49-F238E27FC236}">
                <a16:creationId xmlns:a16="http://schemas.microsoft.com/office/drawing/2014/main" id="{950A6C62-39CC-2F5B-F8BE-41D21453C624}"/>
              </a:ext>
            </a:extLst>
          </p:cNvPr>
          <p:cNvSpPr>
            <a:spLocks noGrp="1"/>
          </p:cNvSpPr>
          <p:nvPr>
            <p:ph sz="quarter" idx="1"/>
          </p:nvPr>
        </p:nvSpPr>
        <p:spPr>
          <a:xfrm>
            <a:off x="457200" y="1295400"/>
            <a:ext cx="7467600" cy="5178552"/>
          </a:xfrm>
        </p:spPr>
        <p:txBody>
          <a:bodyPr>
            <a:normAutofit lnSpcReduction="10000"/>
          </a:bodyPr>
          <a:lstStyle/>
          <a:p>
            <a:pPr algn="just"/>
            <a:r>
              <a:rPr lang="en-US" dirty="0"/>
              <a:t>Justice lies in </a:t>
            </a:r>
            <a:r>
              <a:rPr lang="en-US" b="1" dirty="0"/>
              <a:t>fair rules and neutral procedures</a:t>
            </a:r>
            <a:r>
              <a:rPr lang="en-US" dirty="0"/>
              <a:t>.</a:t>
            </a:r>
          </a:p>
          <a:p>
            <a:pPr algn="just"/>
            <a:r>
              <a:rPr lang="en-US" dirty="0"/>
              <a:t>If procedures are fair, outcomes are considered legitimate.</a:t>
            </a:r>
          </a:p>
          <a:p>
            <a:pPr algn="just"/>
            <a:r>
              <a:rPr lang="en-US" dirty="0"/>
              <a:t>No individual or group should receive </a:t>
            </a:r>
            <a:r>
              <a:rPr lang="en-US" b="1" dirty="0"/>
              <a:t>special advantage or disadvantage</a:t>
            </a:r>
            <a:r>
              <a:rPr lang="en-US" dirty="0"/>
              <a:t> in legal or administrative processes.</a:t>
            </a:r>
          </a:p>
          <a:p>
            <a:pPr algn="just"/>
            <a:r>
              <a:rPr lang="en-IN" dirty="0"/>
              <a:t>Philosophical Foundations</a:t>
            </a:r>
          </a:p>
          <a:p>
            <a:pPr lvl="1" algn="just"/>
            <a:r>
              <a:rPr lang="en-IN" dirty="0"/>
              <a:t>Rooted in </a:t>
            </a:r>
            <a:r>
              <a:rPr lang="en-IN" b="1" dirty="0"/>
              <a:t>Classical Liberalism</a:t>
            </a:r>
            <a:r>
              <a:rPr lang="en-IN" dirty="0"/>
              <a:t>.</a:t>
            </a:r>
          </a:p>
          <a:p>
            <a:pPr lvl="1"/>
            <a:r>
              <a:rPr lang="en-US" dirty="0"/>
              <a:t>Influenced by thinkers like:</a:t>
            </a:r>
          </a:p>
          <a:p>
            <a:pPr lvl="2"/>
            <a:r>
              <a:rPr lang="en-US" b="1" dirty="0"/>
              <a:t>John Locke</a:t>
            </a:r>
            <a:r>
              <a:rPr lang="en-US" dirty="0"/>
              <a:t> – rule of law and legal equality</a:t>
            </a:r>
          </a:p>
          <a:p>
            <a:pPr lvl="2"/>
            <a:r>
              <a:rPr lang="en-US" b="1" dirty="0"/>
              <a:t>A.V. Dicey</a:t>
            </a:r>
            <a:r>
              <a:rPr lang="en-US" dirty="0"/>
              <a:t> – Rule of Law</a:t>
            </a:r>
          </a:p>
          <a:p>
            <a:pPr lvl="1"/>
            <a:r>
              <a:rPr lang="en-US" dirty="0"/>
              <a:t>Emphasizes </a:t>
            </a:r>
            <a:r>
              <a:rPr lang="en-US" b="1" dirty="0"/>
              <a:t>individual rights</a:t>
            </a:r>
            <a:r>
              <a:rPr lang="en-US" dirty="0"/>
              <a:t>, neutrality, and legal fairness.</a:t>
            </a:r>
            <a:endParaRPr lang="en-IN" dirty="0"/>
          </a:p>
          <a:p>
            <a:pPr algn="just"/>
            <a:endParaRPr lang="en-IN" dirty="0"/>
          </a:p>
          <a:p>
            <a:pPr algn="just"/>
            <a:endParaRPr lang="en-IN" dirty="0"/>
          </a:p>
          <a:p>
            <a:pPr algn="just"/>
            <a:endParaRPr lang="en-IN" dirty="0"/>
          </a:p>
        </p:txBody>
      </p:sp>
    </p:spTree>
    <p:extLst>
      <p:ext uri="{BB962C8B-B14F-4D97-AF65-F5344CB8AC3E}">
        <p14:creationId xmlns:p14="http://schemas.microsoft.com/office/powerpoint/2010/main" val="31251083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AF719E-B31C-7950-9F91-E143CB5E54FE}"/>
              </a:ext>
            </a:extLst>
          </p:cNvPr>
          <p:cNvSpPr>
            <a:spLocks noGrp="1"/>
          </p:cNvSpPr>
          <p:nvPr>
            <p:ph type="title"/>
          </p:nvPr>
        </p:nvSpPr>
        <p:spPr>
          <a:xfrm>
            <a:off x="457200" y="274638"/>
            <a:ext cx="7467600" cy="1020762"/>
          </a:xfrm>
        </p:spPr>
        <p:txBody>
          <a:bodyPr/>
          <a:lstStyle/>
          <a:p>
            <a:r>
              <a:rPr lang="en-US" dirty="0"/>
              <a:t>Procedural Equality and Rule of Law</a:t>
            </a:r>
            <a:endParaRPr lang="en-IN" dirty="0"/>
          </a:p>
        </p:txBody>
      </p:sp>
      <p:sp>
        <p:nvSpPr>
          <p:cNvPr id="3" name="Content Placeholder 2">
            <a:extLst>
              <a:ext uri="{FF2B5EF4-FFF2-40B4-BE49-F238E27FC236}">
                <a16:creationId xmlns:a16="http://schemas.microsoft.com/office/drawing/2014/main" id="{13FF3EC5-AB8C-AC6D-7D2B-F31421743D84}"/>
              </a:ext>
            </a:extLst>
          </p:cNvPr>
          <p:cNvSpPr>
            <a:spLocks noGrp="1"/>
          </p:cNvSpPr>
          <p:nvPr>
            <p:ph sz="quarter" idx="1"/>
          </p:nvPr>
        </p:nvSpPr>
        <p:spPr>
          <a:xfrm>
            <a:off x="457200" y="1371600"/>
            <a:ext cx="7467600" cy="5102352"/>
          </a:xfrm>
        </p:spPr>
        <p:txBody>
          <a:bodyPr/>
          <a:lstStyle/>
          <a:p>
            <a:r>
              <a:rPr lang="en-US" dirty="0"/>
              <a:t>According to A.V. Dicey, Rule of Law includes:</a:t>
            </a:r>
          </a:p>
          <a:p>
            <a:pPr lvl="1"/>
            <a:r>
              <a:rPr lang="en-US" b="1" dirty="0"/>
              <a:t>Equality before Law</a:t>
            </a:r>
            <a:r>
              <a:rPr lang="en-US" dirty="0"/>
              <a:t> – no person is above the law</a:t>
            </a:r>
          </a:p>
          <a:p>
            <a:pPr lvl="1"/>
            <a:r>
              <a:rPr lang="en-US" dirty="0"/>
              <a:t>Same law applies to rulers and citizens</a:t>
            </a:r>
          </a:p>
          <a:p>
            <a:pPr lvl="1"/>
            <a:r>
              <a:rPr lang="en-US" dirty="0"/>
              <a:t>No arbitrary exercise of power</a:t>
            </a:r>
          </a:p>
          <a:p>
            <a:r>
              <a:rPr lang="en-US" dirty="0"/>
              <a:t>➡ Procedural Equality is a </a:t>
            </a:r>
            <a:r>
              <a:rPr lang="en-US" b="1" dirty="0"/>
              <a:t>key pillar of Rule of Law</a:t>
            </a:r>
            <a:r>
              <a:rPr lang="en-US" dirty="0"/>
              <a:t>.</a:t>
            </a:r>
          </a:p>
          <a:p>
            <a:r>
              <a:rPr lang="en-IN" dirty="0"/>
              <a:t>Features of Procedural Equality</a:t>
            </a:r>
          </a:p>
          <a:p>
            <a:pPr lvl="1"/>
            <a:r>
              <a:rPr lang="en-US" dirty="0"/>
              <a:t>Equal access to legal institutions</a:t>
            </a:r>
          </a:p>
          <a:p>
            <a:pPr lvl="1"/>
            <a:r>
              <a:rPr lang="en-IN" dirty="0"/>
              <a:t>Uniform application of laws</a:t>
            </a:r>
          </a:p>
          <a:p>
            <a:pPr lvl="1"/>
            <a:r>
              <a:rPr lang="en-IN" dirty="0"/>
              <a:t>Absence of arbitrariness</a:t>
            </a:r>
          </a:p>
          <a:p>
            <a:pPr lvl="1"/>
            <a:r>
              <a:rPr lang="en-IN" dirty="0"/>
              <a:t>Fair hearing (natural justice)</a:t>
            </a:r>
          </a:p>
          <a:p>
            <a:pPr lvl="1"/>
            <a:r>
              <a:rPr lang="en-IN" dirty="0"/>
              <a:t>Transparency in procedures</a:t>
            </a:r>
            <a:endParaRPr lang="en-US" dirty="0"/>
          </a:p>
          <a:p>
            <a:endParaRPr lang="en-US" dirty="0"/>
          </a:p>
          <a:p>
            <a:endParaRPr lang="en-US" dirty="0"/>
          </a:p>
          <a:p>
            <a:endParaRPr lang="en-US" dirty="0"/>
          </a:p>
          <a:p>
            <a:endParaRPr lang="en-US" dirty="0"/>
          </a:p>
          <a:p>
            <a:endParaRPr lang="en-IN" dirty="0"/>
          </a:p>
        </p:txBody>
      </p:sp>
    </p:spTree>
    <p:extLst>
      <p:ext uri="{BB962C8B-B14F-4D97-AF65-F5344CB8AC3E}">
        <p14:creationId xmlns:p14="http://schemas.microsoft.com/office/powerpoint/2010/main" val="215722251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86BAEC5-4D76-AFC2-54C8-FAFF459D1EE5}"/>
              </a:ext>
            </a:extLst>
          </p:cNvPr>
          <p:cNvSpPr>
            <a:spLocks noGrp="1"/>
          </p:cNvSpPr>
          <p:nvPr>
            <p:ph type="title"/>
          </p:nvPr>
        </p:nvSpPr>
        <p:spPr>
          <a:xfrm>
            <a:off x="457200" y="274638"/>
            <a:ext cx="7467600" cy="944562"/>
          </a:xfrm>
        </p:spPr>
        <p:txBody>
          <a:bodyPr>
            <a:normAutofit fontScale="90000"/>
          </a:bodyPr>
          <a:lstStyle/>
          <a:p>
            <a:r>
              <a:rPr lang="en-US" dirty="0"/>
              <a:t>Procedural Equality vs Substantive Equality</a:t>
            </a:r>
            <a:endParaRPr lang="en-IN" dirty="0"/>
          </a:p>
        </p:txBody>
      </p:sp>
      <p:sp>
        <p:nvSpPr>
          <p:cNvPr id="5" name="Content Placeholder 4">
            <a:extLst>
              <a:ext uri="{FF2B5EF4-FFF2-40B4-BE49-F238E27FC236}">
                <a16:creationId xmlns:a16="http://schemas.microsoft.com/office/drawing/2014/main" id="{DAFE91EE-7D9F-2EB7-0EF9-773F89D1BB9C}"/>
              </a:ext>
            </a:extLst>
          </p:cNvPr>
          <p:cNvSpPr>
            <a:spLocks noGrp="1"/>
          </p:cNvSpPr>
          <p:nvPr>
            <p:ph sz="quarter" idx="1"/>
          </p:nvPr>
        </p:nvSpPr>
        <p:spPr>
          <a:xfrm>
            <a:off x="457200" y="2057400"/>
            <a:ext cx="3657600" cy="4114800"/>
          </a:xfrm>
        </p:spPr>
        <p:txBody>
          <a:bodyPr/>
          <a:lstStyle/>
          <a:p>
            <a:r>
              <a:rPr lang="en-IN" dirty="0"/>
              <a:t>Procedural Equality</a:t>
            </a:r>
          </a:p>
          <a:p>
            <a:pPr lvl="1"/>
            <a:r>
              <a:rPr lang="en-IN" dirty="0"/>
              <a:t>Focus on equal rules</a:t>
            </a:r>
          </a:p>
          <a:p>
            <a:pPr lvl="1"/>
            <a:r>
              <a:rPr lang="en-IN" dirty="0"/>
              <a:t>Same procedure for all</a:t>
            </a:r>
          </a:p>
          <a:p>
            <a:pPr lvl="1"/>
            <a:r>
              <a:rPr lang="en-IN" dirty="0"/>
              <a:t>Formal equality</a:t>
            </a:r>
          </a:p>
          <a:p>
            <a:pPr lvl="1"/>
            <a:r>
              <a:rPr lang="en-IN" dirty="0"/>
              <a:t>Ignores social disadvantages</a:t>
            </a:r>
          </a:p>
        </p:txBody>
      </p:sp>
      <p:sp>
        <p:nvSpPr>
          <p:cNvPr id="6" name="Content Placeholder 5">
            <a:extLst>
              <a:ext uri="{FF2B5EF4-FFF2-40B4-BE49-F238E27FC236}">
                <a16:creationId xmlns:a16="http://schemas.microsoft.com/office/drawing/2014/main" id="{B18841D2-2F59-AFC6-9352-E742BA348D7C}"/>
              </a:ext>
            </a:extLst>
          </p:cNvPr>
          <p:cNvSpPr>
            <a:spLocks noGrp="1"/>
          </p:cNvSpPr>
          <p:nvPr>
            <p:ph sz="quarter" idx="2"/>
          </p:nvPr>
        </p:nvSpPr>
        <p:spPr>
          <a:xfrm>
            <a:off x="4270248" y="2057400"/>
            <a:ext cx="3657600" cy="4114800"/>
          </a:xfrm>
        </p:spPr>
        <p:txBody>
          <a:bodyPr/>
          <a:lstStyle/>
          <a:p>
            <a:r>
              <a:rPr lang="en-IN" dirty="0"/>
              <a:t>Substantive Equality</a:t>
            </a:r>
          </a:p>
          <a:p>
            <a:pPr lvl="1"/>
            <a:r>
              <a:rPr lang="en-IN" dirty="0"/>
              <a:t>Focus on equal outcomes</a:t>
            </a:r>
          </a:p>
          <a:p>
            <a:pPr lvl="1"/>
            <a:r>
              <a:rPr lang="en-IN" dirty="0"/>
              <a:t>Different treatment if needed</a:t>
            </a:r>
          </a:p>
          <a:p>
            <a:pPr lvl="1"/>
            <a:r>
              <a:rPr lang="en-IN" dirty="0"/>
              <a:t>Real/actual equality</a:t>
            </a:r>
          </a:p>
          <a:p>
            <a:pPr lvl="1"/>
            <a:r>
              <a:rPr lang="en-IN" dirty="0"/>
              <a:t>Recognizes inequality</a:t>
            </a:r>
          </a:p>
        </p:txBody>
      </p:sp>
    </p:spTree>
    <p:extLst>
      <p:ext uri="{BB962C8B-B14F-4D97-AF65-F5344CB8AC3E}">
        <p14:creationId xmlns:p14="http://schemas.microsoft.com/office/powerpoint/2010/main" val="428343921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37C9D7-4D16-6D25-6755-B7963B8143ED}"/>
              </a:ext>
            </a:extLst>
          </p:cNvPr>
          <p:cNvSpPr>
            <a:spLocks noGrp="1"/>
          </p:cNvSpPr>
          <p:nvPr>
            <p:ph type="title"/>
          </p:nvPr>
        </p:nvSpPr>
        <p:spPr>
          <a:xfrm>
            <a:off x="457200" y="274638"/>
            <a:ext cx="7467600" cy="868362"/>
          </a:xfrm>
        </p:spPr>
        <p:txBody>
          <a:bodyPr>
            <a:normAutofit fontScale="90000"/>
          </a:bodyPr>
          <a:lstStyle/>
          <a:p>
            <a:r>
              <a:rPr lang="en-US" dirty="0"/>
              <a:t>Procedural Equality in the Indian Constitution</a:t>
            </a:r>
            <a:endParaRPr lang="en-IN" dirty="0"/>
          </a:p>
        </p:txBody>
      </p:sp>
      <p:sp>
        <p:nvSpPr>
          <p:cNvPr id="3" name="Content Placeholder 2">
            <a:extLst>
              <a:ext uri="{FF2B5EF4-FFF2-40B4-BE49-F238E27FC236}">
                <a16:creationId xmlns:a16="http://schemas.microsoft.com/office/drawing/2014/main" id="{A320312C-B15D-E08E-4B21-B72A984420E5}"/>
              </a:ext>
            </a:extLst>
          </p:cNvPr>
          <p:cNvSpPr>
            <a:spLocks noGrp="1"/>
          </p:cNvSpPr>
          <p:nvPr>
            <p:ph sz="quarter" idx="1"/>
          </p:nvPr>
        </p:nvSpPr>
        <p:spPr>
          <a:xfrm>
            <a:off x="457200" y="1371600"/>
            <a:ext cx="7467600" cy="5102352"/>
          </a:xfrm>
        </p:spPr>
        <p:txBody>
          <a:bodyPr>
            <a:normAutofit/>
          </a:bodyPr>
          <a:lstStyle/>
          <a:p>
            <a:r>
              <a:rPr lang="en-US" b="1" dirty="0"/>
              <a:t>Article 14</a:t>
            </a:r>
            <a:r>
              <a:rPr lang="en-US" dirty="0"/>
              <a:t>: Equality before law and equal protection of laws</a:t>
            </a:r>
          </a:p>
          <a:p>
            <a:r>
              <a:rPr lang="en-US" dirty="0"/>
              <a:t>Guarantees </a:t>
            </a:r>
            <a:r>
              <a:rPr lang="en-US" b="1" dirty="0"/>
              <a:t>legal equality</a:t>
            </a:r>
            <a:r>
              <a:rPr lang="en-US" dirty="0"/>
              <a:t> to all citizens</a:t>
            </a:r>
          </a:p>
          <a:p>
            <a:r>
              <a:rPr lang="en-US" dirty="0"/>
              <a:t>Ensures non-arbitrary state action</a:t>
            </a:r>
          </a:p>
          <a:p>
            <a:r>
              <a:rPr lang="en-US" dirty="0"/>
              <a:t>➡ Courts must treat similar cases alike.</a:t>
            </a:r>
          </a:p>
          <a:p>
            <a:r>
              <a:rPr lang="en-IN" dirty="0"/>
              <a:t>Judicial Interpretation in India</a:t>
            </a:r>
          </a:p>
          <a:p>
            <a:pPr lvl="1"/>
            <a:r>
              <a:rPr lang="en-US" dirty="0"/>
              <a:t>Article 14 allows </a:t>
            </a:r>
            <a:r>
              <a:rPr lang="en-US" b="1" dirty="0"/>
              <a:t>reasonable classification</a:t>
            </a:r>
          </a:p>
          <a:p>
            <a:pPr lvl="1"/>
            <a:r>
              <a:rPr lang="en-US" dirty="0"/>
              <a:t>Classification must satisfy:</a:t>
            </a:r>
          </a:p>
          <a:p>
            <a:pPr lvl="2"/>
            <a:r>
              <a:rPr lang="en-US" dirty="0"/>
              <a:t>Intelligible differentia</a:t>
            </a:r>
          </a:p>
          <a:p>
            <a:pPr lvl="2"/>
            <a:r>
              <a:rPr lang="en-US" dirty="0"/>
              <a:t>Rational nexus with objective</a:t>
            </a:r>
          </a:p>
          <a:p>
            <a:pPr lvl="1"/>
            <a:r>
              <a:rPr lang="en-US" dirty="0"/>
              <a:t>Arbitrary classification violates procedural equality.</a:t>
            </a:r>
          </a:p>
        </p:txBody>
      </p:sp>
    </p:spTree>
    <p:extLst>
      <p:ext uri="{BB962C8B-B14F-4D97-AF65-F5344CB8AC3E}">
        <p14:creationId xmlns:p14="http://schemas.microsoft.com/office/powerpoint/2010/main" val="20011865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664AEF-4669-838A-CCB8-4F86F46701B4}"/>
              </a:ext>
            </a:extLst>
          </p:cNvPr>
          <p:cNvSpPr>
            <a:spLocks noGrp="1"/>
          </p:cNvSpPr>
          <p:nvPr>
            <p:ph type="title"/>
          </p:nvPr>
        </p:nvSpPr>
        <p:spPr>
          <a:xfrm>
            <a:off x="457200" y="274638"/>
            <a:ext cx="7467600" cy="792162"/>
          </a:xfrm>
        </p:spPr>
        <p:txBody>
          <a:bodyPr/>
          <a:lstStyle/>
          <a:p>
            <a:r>
              <a:rPr lang="en-IN" dirty="0"/>
              <a:t>Importance of Procedural Equality</a:t>
            </a:r>
          </a:p>
        </p:txBody>
      </p:sp>
      <p:sp>
        <p:nvSpPr>
          <p:cNvPr id="3" name="Content Placeholder 2">
            <a:extLst>
              <a:ext uri="{FF2B5EF4-FFF2-40B4-BE49-F238E27FC236}">
                <a16:creationId xmlns:a16="http://schemas.microsoft.com/office/drawing/2014/main" id="{A9CE332C-6749-D655-C998-9657373CD84F}"/>
              </a:ext>
            </a:extLst>
          </p:cNvPr>
          <p:cNvSpPr>
            <a:spLocks noGrp="1"/>
          </p:cNvSpPr>
          <p:nvPr>
            <p:ph sz="quarter" idx="1"/>
          </p:nvPr>
        </p:nvSpPr>
        <p:spPr>
          <a:xfrm>
            <a:off x="457200" y="1371600"/>
            <a:ext cx="7467600" cy="5102352"/>
          </a:xfrm>
        </p:spPr>
        <p:txBody>
          <a:bodyPr>
            <a:normAutofit/>
          </a:bodyPr>
          <a:lstStyle/>
          <a:p>
            <a:r>
              <a:rPr lang="en-IN" dirty="0"/>
              <a:t>Ensures fairness in governance</a:t>
            </a:r>
          </a:p>
          <a:p>
            <a:r>
              <a:rPr lang="en-US" dirty="0"/>
              <a:t>Protects individuals from misuse of power</a:t>
            </a:r>
          </a:p>
          <a:p>
            <a:r>
              <a:rPr lang="en-IN" dirty="0"/>
              <a:t>Strengthens democracy</a:t>
            </a:r>
          </a:p>
          <a:p>
            <a:r>
              <a:rPr lang="en-US" dirty="0"/>
              <a:t>Builds trust in legal institutions</a:t>
            </a:r>
          </a:p>
          <a:p>
            <a:r>
              <a:rPr lang="en-IN" dirty="0"/>
              <a:t>Promotes predictability and stability</a:t>
            </a:r>
          </a:p>
          <a:p>
            <a:r>
              <a:rPr lang="en-IN" dirty="0"/>
              <a:t>Limitations of Procedural Equality</a:t>
            </a:r>
          </a:p>
          <a:p>
            <a:pPr lvl="1"/>
            <a:r>
              <a:rPr lang="en-US" dirty="0"/>
              <a:t>Treats unequal people equally</a:t>
            </a:r>
          </a:p>
          <a:p>
            <a:pPr lvl="1"/>
            <a:r>
              <a:rPr lang="en-US" dirty="0"/>
              <a:t>Ignores historical and social disadvantages</a:t>
            </a:r>
          </a:p>
          <a:p>
            <a:pPr lvl="1"/>
            <a:r>
              <a:rPr lang="en-US" dirty="0"/>
              <a:t>Benefits privileged groups more</a:t>
            </a:r>
          </a:p>
          <a:p>
            <a:pPr lvl="1"/>
            <a:r>
              <a:rPr lang="en-US" dirty="0"/>
              <a:t>Fails to address structural inequality</a:t>
            </a:r>
          </a:p>
          <a:p>
            <a:pPr lvl="1"/>
            <a:r>
              <a:rPr lang="en-US" dirty="0"/>
              <a:t>Example:</a:t>
            </a:r>
          </a:p>
          <a:p>
            <a:pPr lvl="2"/>
            <a:r>
              <a:rPr lang="en-US" dirty="0"/>
              <a:t>Same exam for all ignores unequal access to education.</a:t>
            </a:r>
          </a:p>
          <a:p>
            <a:endParaRPr lang="en-IN" dirty="0"/>
          </a:p>
        </p:txBody>
      </p:sp>
    </p:spTree>
    <p:extLst>
      <p:ext uri="{BB962C8B-B14F-4D97-AF65-F5344CB8AC3E}">
        <p14:creationId xmlns:p14="http://schemas.microsoft.com/office/powerpoint/2010/main" val="118179009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6F8D4C-96E3-DFE5-E144-53934C1352CF}"/>
              </a:ext>
            </a:extLst>
          </p:cNvPr>
          <p:cNvSpPr>
            <a:spLocks noGrp="1"/>
          </p:cNvSpPr>
          <p:nvPr>
            <p:ph type="title"/>
          </p:nvPr>
        </p:nvSpPr>
        <p:spPr>
          <a:xfrm>
            <a:off x="457200" y="274638"/>
            <a:ext cx="7467600" cy="792162"/>
          </a:xfrm>
        </p:spPr>
        <p:txBody>
          <a:bodyPr/>
          <a:lstStyle/>
          <a:p>
            <a:r>
              <a:rPr lang="en-US" dirty="0"/>
              <a:t>Criticism by Social Justice Thinkers</a:t>
            </a:r>
            <a:endParaRPr lang="en-IN" dirty="0"/>
          </a:p>
        </p:txBody>
      </p:sp>
      <p:sp>
        <p:nvSpPr>
          <p:cNvPr id="3" name="Content Placeholder 2">
            <a:extLst>
              <a:ext uri="{FF2B5EF4-FFF2-40B4-BE49-F238E27FC236}">
                <a16:creationId xmlns:a16="http://schemas.microsoft.com/office/drawing/2014/main" id="{09732FD4-F0AE-A04A-E771-266020A3CE12}"/>
              </a:ext>
            </a:extLst>
          </p:cNvPr>
          <p:cNvSpPr>
            <a:spLocks noGrp="1"/>
          </p:cNvSpPr>
          <p:nvPr>
            <p:ph sz="quarter" idx="1"/>
          </p:nvPr>
        </p:nvSpPr>
        <p:spPr/>
        <p:txBody>
          <a:bodyPr/>
          <a:lstStyle/>
          <a:p>
            <a:r>
              <a:rPr lang="en-US" dirty="0"/>
              <a:t>Thinkers like </a:t>
            </a:r>
            <a:r>
              <a:rPr lang="en-US" b="1" dirty="0"/>
              <a:t>Amartya Sen</a:t>
            </a:r>
            <a:r>
              <a:rPr lang="en-US" dirty="0"/>
              <a:t> and </a:t>
            </a:r>
            <a:r>
              <a:rPr lang="en-US" b="1" dirty="0"/>
              <a:t>John Rawls</a:t>
            </a:r>
            <a:r>
              <a:rPr lang="en-US" dirty="0"/>
              <a:t> argue that:</a:t>
            </a:r>
          </a:p>
          <a:p>
            <a:pPr lvl="1"/>
            <a:r>
              <a:rPr lang="en-IN" dirty="0"/>
              <a:t>Formal equality is insufficient</a:t>
            </a:r>
          </a:p>
          <a:p>
            <a:pPr lvl="1"/>
            <a:r>
              <a:rPr lang="en-US" dirty="0"/>
              <a:t>Social and economic conditions must be considered</a:t>
            </a:r>
          </a:p>
          <a:p>
            <a:r>
              <a:rPr lang="en-US" dirty="0"/>
              <a:t>Procedural Equality alone cannot ensure justice.</a:t>
            </a:r>
          </a:p>
          <a:p>
            <a:r>
              <a:rPr lang="en-US" b="1" dirty="0"/>
              <a:t>Procedural Equality and Social Inequality</a:t>
            </a:r>
          </a:p>
          <a:p>
            <a:pPr lvl="1"/>
            <a:r>
              <a:rPr lang="en-US" dirty="0"/>
              <a:t>Works best in </a:t>
            </a:r>
            <a:r>
              <a:rPr lang="en-US" b="1" dirty="0"/>
              <a:t>already equal societies</a:t>
            </a:r>
          </a:p>
          <a:p>
            <a:pPr lvl="1"/>
            <a:r>
              <a:rPr lang="en-US" dirty="0"/>
              <a:t>In unequal societies, it may reinforce inequality</a:t>
            </a:r>
          </a:p>
          <a:p>
            <a:pPr lvl="1"/>
            <a:r>
              <a:rPr lang="en-US" dirty="0"/>
              <a:t>Hence, modern states combine it with </a:t>
            </a:r>
            <a:r>
              <a:rPr lang="en-US" b="1" dirty="0"/>
              <a:t>substantive equality</a:t>
            </a:r>
            <a:endParaRPr lang="en-US" dirty="0"/>
          </a:p>
          <a:p>
            <a:endParaRPr lang="en-US" dirty="0"/>
          </a:p>
          <a:p>
            <a:endParaRPr lang="en-IN" dirty="0"/>
          </a:p>
        </p:txBody>
      </p:sp>
    </p:spTree>
    <p:extLst>
      <p:ext uri="{BB962C8B-B14F-4D97-AF65-F5344CB8AC3E}">
        <p14:creationId xmlns:p14="http://schemas.microsoft.com/office/powerpoint/2010/main" val="184413669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63DB0B-76E4-1428-D1F8-345111884C7D}"/>
              </a:ext>
            </a:extLst>
          </p:cNvPr>
          <p:cNvSpPr>
            <a:spLocks noGrp="1"/>
          </p:cNvSpPr>
          <p:nvPr>
            <p:ph type="title"/>
          </p:nvPr>
        </p:nvSpPr>
        <p:spPr>
          <a:xfrm>
            <a:off x="457200" y="228600"/>
            <a:ext cx="7467600" cy="838200"/>
          </a:xfrm>
        </p:spPr>
        <p:txBody>
          <a:bodyPr/>
          <a:lstStyle/>
          <a:p>
            <a:r>
              <a:rPr lang="en-IN" b="1" dirty="0"/>
              <a:t>Contemporary Relevance</a:t>
            </a:r>
            <a:endParaRPr lang="en-IN" dirty="0"/>
          </a:p>
        </p:txBody>
      </p:sp>
      <p:sp>
        <p:nvSpPr>
          <p:cNvPr id="3" name="Content Placeholder 2">
            <a:extLst>
              <a:ext uri="{FF2B5EF4-FFF2-40B4-BE49-F238E27FC236}">
                <a16:creationId xmlns:a16="http://schemas.microsoft.com/office/drawing/2014/main" id="{C38CA286-183E-7416-E3D5-FD3D4CE5815B}"/>
              </a:ext>
            </a:extLst>
          </p:cNvPr>
          <p:cNvSpPr>
            <a:spLocks noGrp="1"/>
          </p:cNvSpPr>
          <p:nvPr>
            <p:ph sz="quarter" idx="1"/>
          </p:nvPr>
        </p:nvSpPr>
        <p:spPr/>
        <p:txBody>
          <a:bodyPr>
            <a:normAutofit fontScale="92500" lnSpcReduction="10000"/>
          </a:bodyPr>
          <a:lstStyle/>
          <a:p>
            <a:r>
              <a:rPr lang="en-US" dirty="0"/>
              <a:t>Used in courts, elections, administration</a:t>
            </a:r>
          </a:p>
          <a:p>
            <a:r>
              <a:rPr lang="en-IN" dirty="0"/>
              <a:t>Important for:</a:t>
            </a:r>
          </a:p>
          <a:p>
            <a:pPr lvl="1"/>
            <a:r>
              <a:rPr lang="en-IN" dirty="0"/>
              <a:t>Due process</a:t>
            </a:r>
          </a:p>
          <a:p>
            <a:pPr lvl="1"/>
            <a:r>
              <a:rPr lang="en-IN" dirty="0"/>
              <a:t>Fair trials</a:t>
            </a:r>
          </a:p>
          <a:p>
            <a:pPr lvl="1"/>
            <a:r>
              <a:rPr lang="en-IN" dirty="0"/>
              <a:t>Administrative justice</a:t>
            </a:r>
          </a:p>
          <a:p>
            <a:r>
              <a:rPr lang="en-US" dirty="0"/>
              <a:t>Still relevant but </a:t>
            </a:r>
            <a:r>
              <a:rPr lang="en-US" b="1" dirty="0"/>
              <a:t>not sufficient alone</a:t>
            </a:r>
            <a:endParaRPr lang="en-US" dirty="0"/>
          </a:p>
          <a:p>
            <a:r>
              <a:rPr lang="en-IN" dirty="0">
                <a:solidFill>
                  <a:srgbClr val="FF0000"/>
                </a:solidFill>
              </a:rPr>
              <a:t>Conclusion</a:t>
            </a:r>
          </a:p>
          <a:p>
            <a:pPr lvl="1"/>
            <a:r>
              <a:rPr lang="en-US" dirty="0"/>
              <a:t>Procedural Equality ensures </a:t>
            </a:r>
            <a:r>
              <a:rPr lang="en-US" b="1" dirty="0"/>
              <a:t>fair rules and impartial processes</a:t>
            </a:r>
          </a:p>
          <a:p>
            <a:pPr lvl="1"/>
            <a:r>
              <a:rPr lang="en-US" dirty="0"/>
              <a:t>It is essential for Rule of Law and democracy</a:t>
            </a:r>
          </a:p>
          <a:p>
            <a:pPr lvl="1"/>
            <a:r>
              <a:rPr lang="en-US" dirty="0"/>
              <a:t>However, it must be complemented by </a:t>
            </a:r>
            <a:r>
              <a:rPr lang="en-US" b="1" dirty="0"/>
              <a:t>substantive equality</a:t>
            </a:r>
          </a:p>
          <a:p>
            <a:pPr lvl="1"/>
            <a:r>
              <a:rPr lang="en-US" dirty="0"/>
              <a:t>True justice requires both </a:t>
            </a:r>
            <a:r>
              <a:rPr lang="en-US" b="1" dirty="0"/>
              <a:t>fair procedures and fair outcomes</a:t>
            </a:r>
            <a:endParaRPr lang="en-US" dirty="0"/>
          </a:p>
        </p:txBody>
      </p:sp>
    </p:spTree>
    <p:extLst>
      <p:ext uri="{BB962C8B-B14F-4D97-AF65-F5344CB8AC3E}">
        <p14:creationId xmlns:p14="http://schemas.microsoft.com/office/powerpoint/2010/main" val="404912914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740FCF-19D2-5B3E-857A-958EB0069B30}"/>
              </a:ext>
            </a:extLst>
          </p:cNvPr>
          <p:cNvSpPr>
            <a:spLocks noGrp="1"/>
          </p:cNvSpPr>
          <p:nvPr>
            <p:ph type="title"/>
          </p:nvPr>
        </p:nvSpPr>
        <p:spPr>
          <a:xfrm>
            <a:off x="457200" y="274638"/>
            <a:ext cx="7467600" cy="868362"/>
          </a:xfrm>
        </p:spPr>
        <p:txBody>
          <a:bodyPr/>
          <a:lstStyle/>
          <a:p>
            <a:pPr algn="ctr"/>
            <a:r>
              <a:rPr lang="en-US" dirty="0"/>
              <a:t>Substantive Equality</a:t>
            </a:r>
            <a:endParaRPr lang="en-IN" dirty="0"/>
          </a:p>
        </p:txBody>
      </p:sp>
      <p:sp>
        <p:nvSpPr>
          <p:cNvPr id="3" name="Content Placeholder 2">
            <a:extLst>
              <a:ext uri="{FF2B5EF4-FFF2-40B4-BE49-F238E27FC236}">
                <a16:creationId xmlns:a16="http://schemas.microsoft.com/office/drawing/2014/main" id="{490C6C64-BE8E-F374-9895-7E21F7F49796}"/>
              </a:ext>
            </a:extLst>
          </p:cNvPr>
          <p:cNvSpPr>
            <a:spLocks noGrp="1"/>
          </p:cNvSpPr>
          <p:nvPr>
            <p:ph sz="quarter" idx="1"/>
          </p:nvPr>
        </p:nvSpPr>
        <p:spPr>
          <a:xfrm>
            <a:off x="457200" y="1524000"/>
            <a:ext cx="7467600" cy="4949952"/>
          </a:xfrm>
        </p:spPr>
        <p:txBody>
          <a:bodyPr/>
          <a:lstStyle/>
          <a:p>
            <a:r>
              <a:rPr lang="en-IN" dirty="0"/>
              <a:t>Meaning of Equality</a:t>
            </a:r>
          </a:p>
          <a:p>
            <a:r>
              <a:rPr lang="en-US" dirty="0"/>
              <a:t>Equality is a core principle of democracy and justice</a:t>
            </a:r>
          </a:p>
          <a:p>
            <a:r>
              <a:rPr lang="en-US" dirty="0"/>
              <a:t>It aims to ensure </a:t>
            </a:r>
            <a:r>
              <a:rPr lang="en-US" b="1" dirty="0"/>
              <a:t>fair treatment and equal dignity</a:t>
            </a:r>
          </a:p>
          <a:p>
            <a:r>
              <a:rPr lang="en-US" dirty="0"/>
              <a:t>Equality can be understood in different forms:</a:t>
            </a:r>
          </a:p>
          <a:p>
            <a:pPr lvl="1"/>
            <a:r>
              <a:rPr lang="en-IN" dirty="0"/>
              <a:t>Formal Equality</a:t>
            </a:r>
          </a:p>
          <a:p>
            <a:pPr lvl="1"/>
            <a:r>
              <a:rPr lang="en-IN" dirty="0"/>
              <a:t>Procedural Equality</a:t>
            </a:r>
          </a:p>
          <a:p>
            <a:pPr lvl="1"/>
            <a:r>
              <a:rPr lang="en-IN" dirty="0"/>
              <a:t>Substantive Equality</a:t>
            </a:r>
          </a:p>
        </p:txBody>
      </p:sp>
    </p:spTree>
    <p:extLst>
      <p:ext uri="{BB962C8B-B14F-4D97-AF65-F5344CB8AC3E}">
        <p14:creationId xmlns:p14="http://schemas.microsoft.com/office/powerpoint/2010/main" val="12554739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1564C2-A967-CC75-B5C5-A70C99E408FA}"/>
              </a:ext>
            </a:extLst>
          </p:cNvPr>
          <p:cNvSpPr>
            <a:spLocks noGrp="1"/>
          </p:cNvSpPr>
          <p:nvPr>
            <p:ph sz="quarter" idx="1"/>
          </p:nvPr>
        </p:nvSpPr>
        <p:spPr>
          <a:xfrm>
            <a:off x="457200" y="990600"/>
            <a:ext cx="7467600" cy="5483352"/>
          </a:xfrm>
        </p:spPr>
        <p:txBody>
          <a:bodyPr>
            <a:normAutofit/>
          </a:bodyPr>
          <a:lstStyle/>
          <a:p>
            <a:r>
              <a:rPr lang="en-US" sz="4000" dirty="0">
                <a:latin typeface="Agency FB" pitchFamily="34" charset="0"/>
              </a:rPr>
              <a:t>Course outcome</a:t>
            </a:r>
          </a:p>
          <a:p>
            <a:pPr lvl="1" algn="just"/>
            <a:r>
              <a:rPr lang="en-US" dirty="0"/>
              <a:t>Understand the dimensions of shared living through these political values and concepts. </a:t>
            </a:r>
          </a:p>
          <a:p>
            <a:pPr lvl="1" algn="just"/>
            <a:r>
              <a:rPr lang="en-US" dirty="0"/>
              <a:t>Appreciate how these values and concepts enrich the discourses of political life, sharpening their analytical skills in the process. </a:t>
            </a:r>
          </a:p>
          <a:p>
            <a:pPr lvl="1" algn="just"/>
            <a:r>
              <a:rPr lang="en-US" dirty="0"/>
              <a:t>Reflect upon some of the important debates in political theory. </a:t>
            </a:r>
          </a:p>
          <a:p>
            <a:pPr lvl="1" algn="just"/>
            <a:r>
              <a:rPr lang="en-US" dirty="0"/>
              <a:t>Develop critical thinking and the ability to make logical inferences about socio-economic and political issues, on the basis of comparative and contemporary political discourses in India. </a:t>
            </a:r>
          </a:p>
        </p:txBody>
      </p:sp>
    </p:spTree>
    <p:extLst>
      <p:ext uri="{BB962C8B-B14F-4D97-AF65-F5344CB8AC3E}">
        <p14:creationId xmlns:p14="http://schemas.microsoft.com/office/powerpoint/2010/main" val="409528797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8E4283-7BAB-4A15-6527-FA21C05D91C1}"/>
              </a:ext>
            </a:extLst>
          </p:cNvPr>
          <p:cNvSpPr>
            <a:spLocks noGrp="1"/>
          </p:cNvSpPr>
          <p:nvPr>
            <p:ph type="title"/>
          </p:nvPr>
        </p:nvSpPr>
        <p:spPr>
          <a:xfrm>
            <a:off x="457200" y="274638"/>
            <a:ext cx="7467600" cy="792162"/>
          </a:xfrm>
        </p:spPr>
        <p:txBody>
          <a:bodyPr/>
          <a:lstStyle/>
          <a:p>
            <a:r>
              <a:rPr lang="en-IN" dirty="0"/>
              <a:t>What is Substantive Equality?</a:t>
            </a:r>
          </a:p>
        </p:txBody>
      </p:sp>
      <p:sp>
        <p:nvSpPr>
          <p:cNvPr id="3" name="Content Placeholder 2">
            <a:extLst>
              <a:ext uri="{FF2B5EF4-FFF2-40B4-BE49-F238E27FC236}">
                <a16:creationId xmlns:a16="http://schemas.microsoft.com/office/drawing/2014/main" id="{533595A3-E6D3-4EB4-F317-8C98B9D95689}"/>
              </a:ext>
            </a:extLst>
          </p:cNvPr>
          <p:cNvSpPr>
            <a:spLocks noGrp="1"/>
          </p:cNvSpPr>
          <p:nvPr>
            <p:ph sz="quarter" idx="1"/>
          </p:nvPr>
        </p:nvSpPr>
        <p:spPr/>
        <p:txBody>
          <a:bodyPr/>
          <a:lstStyle/>
          <a:p>
            <a:pPr algn="just"/>
            <a:r>
              <a:rPr lang="en-US" dirty="0"/>
              <a:t>Substantive equality focuses on </a:t>
            </a:r>
            <a:r>
              <a:rPr lang="en-US" b="1" dirty="0"/>
              <a:t>actual outcomes</a:t>
            </a:r>
            <a:r>
              <a:rPr lang="en-US" dirty="0"/>
              <a:t>, not just equal treatment</a:t>
            </a:r>
          </a:p>
          <a:p>
            <a:pPr algn="just"/>
            <a:r>
              <a:rPr lang="en-IN" dirty="0"/>
              <a:t>It recognises that:</a:t>
            </a:r>
          </a:p>
          <a:p>
            <a:pPr lvl="1" algn="just"/>
            <a:r>
              <a:rPr lang="en-US" dirty="0"/>
              <a:t>People start from </a:t>
            </a:r>
            <a:r>
              <a:rPr lang="en-US" b="1" dirty="0"/>
              <a:t>unequal social, economic, and historical positions</a:t>
            </a:r>
          </a:p>
          <a:p>
            <a:pPr algn="just"/>
            <a:r>
              <a:rPr lang="en-US" dirty="0"/>
              <a:t>Therefore, </a:t>
            </a:r>
            <a:r>
              <a:rPr lang="en-US" b="1" dirty="0"/>
              <a:t>unequal treatment may be necessary</a:t>
            </a:r>
            <a:r>
              <a:rPr lang="en-US" dirty="0"/>
              <a:t> to achieve real equality</a:t>
            </a:r>
          </a:p>
          <a:p>
            <a:pPr algn="just"/>
            <a:r>
              <a:rPr lang="en-IN" dirty="0"/>
              <a:t>👉 </a:t>
            </a:r>
            <a:r>
              <a:rPr lang="en-IN" b="1" dirty="0"/>
              <a:t>Key Idea</a:t>
            </a:r>
            <a:r>
              <a:rPr lang="en-IN" dirty="0"/>
              <a:t>:</a:t>
            </a:r>
          </a:p>
          <a:p>
            <a:pPr lvl="1" algn="just"/>
            <a:r>
              <a:rPr lang="en-US" dirty="0"/>
              <a:t>Treating </a:t>
            </a:r>
            <a:r>
              <a:rPr lang="en-US" dirty="0" err="1"/>
              <a:t>unequals</a:t>
            </a:r>
            <a:r>
              <a:rPr lang="en-US" dirty="0"/>
              <a:t> equally can perpetuate inequality</a:t>
            </a:r>
            <a:endParaRPr lang="en-IN" dirty="0"/>
          </a:p>
        </p:txBody>
      </p:sp>
    </p:spTree>
    <p:extLst>
      <p:ext uri="{BB962C8B-B14F-4D97-AF65-F5344CB8AC3E}">
        <p14:creationId xmlns:p14="http://schemas.microsoft.com/office/powerpoint/2010/main" val="145012126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A30915-668C-51D1-A44D-D7F05D012A59}"/>
              </a:ext>
            </a:extLst>
          </p:cNvPr>
          <p:cNvSpPr>
            <a:spLocks noGrp="1"/>
          </p:cNvSpPr>
          <p:nvPr>
            <p:ph type="title"/>
          </p:nvPr>
        </p:nvSpPr>
        <p:spPr/>
        <p:txBody>
          <a:bodyPr>
            <a:normAutofit/>
          </a:bodyPr>
          <a:lstStyle/>
          <a:p>
            <a:r>
              <a:rPr lang="en-US" dirty="0"/>
              <a:t>Substantive Equality vs Formal Equality</a:t>
            </a:r>
            <a:endParaRPr lang="en-IN" dirty="0"/>
          </a:p>
        </p:txBody>
      </p:sp>
      <p:sp>
        <p:nvSpPr>
          <p:cNvPr id="5" name="Content Placeholder 4">
            <a:extLst>
              <a:ext uri="{FF2B5EF4-FFF2-40B4-BE49-F238E27FC236}">
                <a16:creationId xmlns:a16="http://schemas.microsoft.com/office/drawing/2014/main" id="{6E746241-C427-77EF-A453-138D7AA65A99}"/>
              </a:ext>
            </a:extLst>
          </p:cNvPr>
          <p:cNvSpPr>
            <a:spLocks noGrp="1"/>
          </p:cNvSpPr>
          <p:nvPr>
            <p:ph sz="quarter" idx="2"/>
          </p:nvPr>
        </p:nvSpPr>
        <p:spPr/>
        <p:txBody>
          <a:bodyPr/>
          <a:lstStyle/>
          <a:p>
            <a:r>
              <a:rPr lang="en-IN" dirty="0"/>
              <a:t>Treats everyone the same</a:t>
            </a:r>
          </a:p>
          <a:p>
            <a:r>
              <a:rPr lang="en-IN" dirty="0"/>
              <a:t>Emphasises uniform rules</a:t>
            </a:r>
          </a:p>
          <a:p>
            <a:r>
              <a:rPr lang="en-IN" dirty="0"/>
              <a:t>Ignores social disadvantage</a:t>
            </a:r>
          </a:p>
          <a:p>
            <a:r>
              <a:rPr lang="en-IN" dirty="0"/>
              <a:t>Law-centric</a:t>
            </a:r>
          </a:p>
        </p:txBody>
      </p:sp>
      <p:sp>
        <p:nvSpPr>
          <p:cNvPr id="7" name="Content Placeholder 6">
            <a:extLst>
              <a:ext uri="{FF2B5EF4-FFF2-40B4-BE49-F238E27FC236}">
                <a16:creationId xmlns:a16="http://schemas.microsoft.com/office/drawing/2014/main" id="{A03DC604-DDAC-4286-87C7-D975424EE734}"/>
              </a:ext>
            </a:extLst>
          </p:cNvPr>
          <p:cNvSpPr>
            <a:spLocks noGrp="1"/>
          </p:cNvSpPr>
          <p:nvPr>
            <p:ph sz="quarter" idx="4"/>
          </p:nvPr>
        </p:nvSpPr>
        <p:spPr/>
        <p:txBody>
          <a:bodyPr/>
          <a:lstStyle/>
          <a:p>
            <a:r>
              <a:rPr lang="en-US" dirty="0"/>
              <a:t>Treats people according to their needs</a:t>
            </a:r>
          </a:p>
          <a:p>
            <a:r>
              <a:rPr lang="en-IN" dirty="0"/>
              <a:t>Emphasises fairness and justice</a:t>
            </a:r>
          </a:p>
          <a:p>
            <a:r>
              <a:rPr lang="en-IN" dirty="0"/>
              <a:t>Recognises structural inequality</a:t>
            </a:r>
          </a:p>
          <a:p>
            <a:r>
              <a:rPr lang="en-IN" dirty="0"/>
              <a:t>Outcome-centric</a:t>
            </a:r>
          </a:p>
        </p:txBody>
      </p:sp>
      <p:sp>
        <p:nvSpPr>
          <p:cNvPr id="4" name="Text Placeholder 3">
            <a:extLst>
              <a:ext uri="{FF2B5EF4-FFF2-40B4-BE49-F238E27FC236}">
                <a16:creationId xmlns:a16="http://schemas.microsoft.com/office/drawing/2014/main" id="{3DA18076-8B25-FC5B-3EA2-A32F8A35F20D}"/>
              </a:ext>
            </a:extLst>
          </p:cNvPr>
          <p:cNvSpPr>
            <a:spLocks noGrp="1"/>
          </p:cNvSpPr>
          <p:nvPr>
            <p:ph type="body" sz="quarter" idx="1"/>
          </p:nvPr>
        </p:nvSpPr>
        <p:spPr/>
        <p:txBody>
          <a:bodyPr/>
          <a:lstStyle/>
          <a:p>
            <a:r>
              <a:rPr lang="en-US" dirty="0"/>
              <a:t>Formal Equality	</a:t>
            </a:r>
            <a:endParaRPr lang="en-IN" dirty="0"/>
          </a:p>
        </p:txBody>
      </p:sp>
      <p:sp>
        <p:nvSpPr>
          <p:cNvPr id="6" name="Text Placeholder 5">
            <a:extLst>
              <a:ext uri="{FF2B5EF4-FFF2-40B4-BE49-F238E27FC236}">
                <a16:creationId xmlns:a16="http://schemas.microsoft.com/office/drawing/2014/main" id="{0CC9F39D-619D-475A-E1A3-735B75464123}"/>
              </a:ext>
            </a:extLst>
          </p:cNvPr>
          <p:cNvSpPr>
            <a:spLocks noGrp="1"/>
          </p:cNvSpPr>
          <p:nvPr>
            <p:ph type="body" sz="quarter" idx="3"/>
          </p:nvPr>
        </p:nvSpPr>
        <p:spPr/>
        <p:txBody>
          <a:bodyPr/>
          <a:lstStyle/>
          <a:p>
            <a:r>
              <a:rPr lang="en-IN" dirty="0"/>
              <a:t>Substantive Equality</a:t>
            </a:r>
          </a:p>
        </p:txBody>
      </p:sp>
    </p:spTree>
    <p:extLst>
      <p:ext uri="{BB962C8B-B14F-4D97-AF65-F5344CB8AC3E}">
        <p14:creationId xmlns:p14="http://schemas.microsoft.com/office/powerpoint/2010/main" val="85994544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3BB9DC-4B65-3400-2CAC-F473305A4164}"/>
              </a:ext>
            </a:extLst>
          </p:cNvPr>
          <p:cNvSpPr>
            <a:spLocks noGrp="1"/>
          </p:cNvSpPr>
          <p:nvPr>
            <p:ph type="title"/>
          </p:nvPr>
        </p:nvSpPr>
        <p:spPr>
          <a:xfrm>
            <a:off x="457200" y="274638"/>
            <a:ext cx="7467600" cy="868362"/>
          </a:xfrm>
        </p:spPr>
        <p:txBody>
          <a:bodyPr>
            <a:normAutofit fontScale="90000"/>
          </a:bodyPr>
          <a:lstStyle/>
          <a:p>
            <a:pPr algn="ctr"/>
            <a:r>
              <a:rPr lang="en-US" dirty="0"/>
              <a:t>Why Substantive Equality is Necessary</a:t>
            </a:r>
            <a:endParaRPr lang="en-IN" dirty="0"/>
          </a:p>
        </p:txBody>
      </p:sp>
      <p:sp>
        <p:nvSpPr>
          <p:cNvPr id="3" name="Content Placeholder 2">
            <a:extLst>
              <a:ext uri="{FF2B5EF4-FFF2-40B4-BE49-F238E27FC236}">
                <a16:creationId xmlns:a16="http://schemas.microsoft.com/office/drawing/2014/main" id="{9252F106-36B9-9046-AF04-5BA68CF0BF70}"/>
              </a:ext>
            </a:extLst>
          </p:cNvPr>
          <p:cNvSpPr>
            <a:spLocks noGrp="1"/>
          </p:cNvSpPr>
          <p:nvPr>
            <p:ph sz="quarter" idx="1"/>
          </p:nvPr>
        </p:nvSpPr>
        <p:spPr>
          <a:xfrm>
            <a:off x="457200" y="1447800"/>
            <a:ext cx="7467600" cy="5026152"/>
          </a:xfrm>
        </p:spPr>
        <p:txBody>
          <a:bodyPr/>
          <a:lstStyle/>
          <a:p>
            <a:r>
              <a:rPr lang="en-IN" dirty="0"/>
              <a:t>Historical discrimination based on:</a:t>
            </a:r>
          </a:p>
          <a:p>
            <a:pPr lvl="1"/>
            <a:r>
              <a:rPr lang="en-IN" dirty="0"/>
              <a:t>Caste</a:t>
            </a:r>
          </a:p>
          <a:p>
            <a:pPr lvl="1"/>
            <a:r>
              <a:rPr lang="en-IN" dirty="0"/>
              <a:t>Gender</a:t>
            </a:r>
          </a:p>
          <a:p>
            <a:pPr lvl="1"/>
            <a:r>
              <a:rPr lang="en-IN" dirty="0"/>
              <a:t>Class</a:t>
            </a:r>
          </a:p>
          <a:p>
            <a:pPr lvl="1"/>
            <a:r>
              <a:rPr lang="en-IN" dirty="0"/>
              <a:t>Disability</a:t>
            </a:r>
          </a:p>
          <a:p>
            <a:r>
              <a:rPr lang="en-US" dirty="0"/>
              <a:t>Formal equality alone cannot remove:</a:t>
            </a:r>
          </a:p>
          <a:p>
            <a:pPr lvl="1"/>
            <a:r>
              <a:rPr lang="en-IN" dirty="0"/>
              <a:t>Poverty</a:t>
            </a:r>
          </a:p>
          <a:p>
            <a:pPr lvl="1"/>
            <a:r>
              <a:rPr lang="en-IN" dirty="0"/>
              <a:t>Social exclusion</a:t>
            </a:r>
          </a:p>
          <a:p>
            <a:pPr lvl="1"/>
            <a:r>
              <a:rPr lang="en-IN" dirty="0"/>
              <a:t>Marginalisation</a:t>
            </a:r>
          </a:p>
          <a:p>
            <a:r>
              <a:rPr lang="en-US" dirty="0"/>
              <a:t>Substantive equality aims at </a:t>
            </a:r>
            <a:r>
              <a:rPr lang="en-US" b="1" dirty="0"/>
              <a:t>levelling the playing field</a:t>
            </a:r>
            <a:endParaRPr lang="en-IN" dirty="0"/>
          </a:p>
        </p:txBody>
      </p:sp>
    </p:spTree>
    <p:extLst>
      <p:ext uri="{BB962C8B-B14F-4D97-AF65-F5344CB8AC3E}">
        <p14:creationId xmlns:p14="http://schemas.microsoft.com/office/powerpoint/2010/main" val="211451071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34D93E-F169-872E-5048-837C28458778}"/>
              </a:ext>
            </a:extLst>
          </p:cNvPr>
          <p:cNvSpPr>
            <a:spLocks noGrp="1"/>
          </p:cNvSpPr>
          <p:nvPr>
            <p:ph type="title"/>
          </p:nvPr>
        </p:nvSpPr>
        <p:spPr>
          <a:xfrm>
            <a:off x="457200" y="274638"/>
            <a:ext cx="7467600" cy="944562"/>
          </a:xfrm>
        </p:spPr>
        <p:txBody>
          <a:bodyPr>
            <a:normAutofit fontScale="90000"/>
          </a:bodyPr>
          <a:lstStyle/>
          <a:p>
            <a:pPr algn="ctr"/>
            <a:r>
              <a:rPr lang="en-US" dirty="0"/>
              <a:t>Substantive Equality in the Indian Constitution</a:t>
            </a:r>
            <a:endParaRPr lang="en-IN" dirty="0"/>
          </a:p>
        </p:txBody>
      </p:sp>
      <p:sp>
        <p:nvSpPr>
          <p:cNvPr id="3" name="Content Placeholder 2">
            <a:extLst>
              <a:ext uri="{FF2B5EF4-FFF2-40B4-BE49-F238E27FC236}">
                <a16:creationId xmlns:a16="http://schemas.microsoft.com/office/drawing/2014/main" id="{98E45A94-C615-C12C-015C-0708490F2D94}"/>
              </a:ext>
            </a:extLst>
          </p:cNvPr>
          <p:cNvSpPr>
            <a:spLocks noGrp="1"/>
          </p:cNvSpPr>
          <p:nvPr>
            <p:ph sz="quarter" idx="1"/>
          </p:nvPr>
        </p:nvSpPr>
        <p:spPr/>
        <p:txBody>
          <a:bodyPr>
            <a:normAutofit/>
          </a:bodyPr>
          <a:lstStyle/>
          <a:p>
            <a:r>
              <a:rPr lang="en-US" dirty="0"/>
              <a:t>Indian Constitution adopts </a:t>
            </a:r>
            <a:r>
              <a:rPr lang="en-US" b="1" dirty="0"/>
              <a:t>substantive equality</a:t>
            </a:r>
            <a:r>
              <a:rPr lang="en-US" dirty="0"/>
              <a:t>, not merely formal equality</a:t>
            </a:r>
          </a:p>
          <a:p>
            <a:r>
              <a:rPr lang="en-IN" dirty="0"/>
              <a:t>Relevant Articles:</a:t>
            </a:r>
          </a:p>
          <a:p>
            <a:pPr lvl="1"/>
            <a:r>
              <a:rPr lang="en-US" b="1" dirty="0"/>
              <a:t>Article 14</a:t>
            </a:r>
            <a:r>
              <a:rPr lang="en-US" dirty="0"/>
              <a:t> – Equality before law (interpreted substantively)</a:t>
            </a:r>
          </a:p>
          <a:p>
            <a:pPr lvl="1"/>
            <a:r>
              <a:rPr lang="en-US" b="1" dirty="0"/>
              <a:t>Article 15(3)</a:t>
            </a:r>
            <a:r>
              <a:rPr lang="en-US" dirty="0"/>
              <a:t> – Special provisions for women</a:t>
            </a:r>
          </a:p>
          <a:p>
            <a:pPr lvl="1"/>
            <a:r>
              <a:rPr lang="en-US" b="1" dirty="0"/>
              <a:t>Article 15(4) &amp; 15(5)</a:t>
            </a:r>
            <a:r>
              <a:rPr lang="en-US" dirty="0"/>
              <a:t> – Special provisions for SCs, STs, OBCs</a:t>
            </a:r>
          </a:p>
          <a:p>
            <a:pPr lvl="1"/>
            <a:r>
              <a:rPr lang="en-IN" b="1" dirty="0"/>
              <a:t>Article 16(4)</a:t>
            </a:r>
            <a:r>
              <a:rPr lang="en-IN" dirty="0"/>
              <a:t> – Reservation in public employment</a:t>
            </a:r>
          </a:p>
          <a:p>
            <a:pPr lvl="1"/>
            <a:r>
              <a:rPr lang="en-US" b="1" dirty="0"/>
              <a:t>Article 46</a:t>
            </a:r>
            <a:r>
              <a:rPr lang="en-US" dirty="0"/>
              <a:t> – Promotion of interests of SCs, STs, and weaker sections</a:t>
            </a:r>
          </a:p>
          <a:p>
            <a:endParaRPr lang="en-IN" dirty="0"/>
          </a:p>
        </p:txBody>
      </p:sp>
    </p:spTree>
    <p:extLst>
      <p:ext uri="{BB962C8B-B14F-4D97-AF65-F5344CB8AC3E}">
        <p14:creationId xmlns:p14="http://schemas.microsoft.com/office/powerpoint/2010/main" val="308923248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E4FA5F-07A7-0FE5-773F-7AB7FB8E4322}"/>
              </a:ext>
            </a:extLst>
          </p:cNvPr>
          <p:cNvSpPr>
            <a:spLocks noGrp="1"/>
          </p:cNvSpPr>
          <p:nvPr>
            <p:ph type="title"/>
          </p:nvPr>
        </p:nvSpPr>
        <p:spPr>
          <a:xfrm>
            <a:off x="457200" y="274638"/>
            <a:ext cx="7467600" cy="944562"/>
          </a:xfrm>
        </p:spPr>
        <p:txBody>
          <a:bodyPr>
            <a:normAutofit fontScale="90000"/>
          </a:bodyPr>
          <a:lstStyle/>
          <a:p>
            <a:pPr algn="ctr"/>
            <a:r>
              <a:rPr lang="en-IN" dirty="0"/>
              <a:t>Affirmative Action as Substantive Equality</a:t>
            </a:r>
          </a:p>
        </p:txBody>
      </p:sp>
      <p:sp>
        <p:nvSpPr>
          <p:cNvPr id="3" name="Content Placeholder 2">
            <a:extLst>
              <a:ext uri="{FF2B5EF4-FFF2-40B4-BE49-F238E27FC236}">
                <a16:creationId xmlns:a16="http://schemas.microsoft.com/office/drawing/2014/main" id="{B5379733-ADE3-D567-AFB7-19FC3FE09E0D}"/>
              </a:ext>
            </a:extLst>
          </p:cNvPr>
          <p:cNvSpPr>
            <a:spLocks noGrp="1"/>
          </p:cNvSpPr>
          <p:nvPr>
            <p:ph sz="quarter" idx="1"/>
          </p:nvPr>
        </p:nvSpPr>
        <p:spPr/>
        <p:txBody>
          <a:bodyPr/>
          <a:lstStyle/>
          <a:p>
            <a:r>
              <a:rPr lang="en-IN" dirty="0"/>
              <a:t>Affirmative action includes:</a:t>
            </a:r>
          </a:p>
          <a:p>
            <a:pPr lvl="1"/>
            <a:r>
              <a:rPr lang="en-US" dirty="0"/>
              <a:t>Reservation in education and employment</a:t>
            </a:r>
          </a:p>
          <a:p>
            <a:pPr lvl="1"/>
            <a:r>
              <a:rPr lang="en-IN" dirty="0"/>
              <a:t>Scholarships and welfare schemes</a:t>
            </a:r>
          </a:p>
          <a:p>
            <a:pPr lvl="1"/>
            <a:r>
              <a:rPr lang="en-US" dirty="0"/>
              <a:t>Special protections for vulnerable groups</a:t>
            </a:r>
          </a:p>
          <a:p>
            <a:r>
              <a:rPr lang="en-IN" dirty="0"/>
              <a:t>Purpose:</a:t>
            </a:r>
          </a:p>
          <a:p>
            <a:pPr lvl="1"/>
            <a:r>
              <a:rPr lang="en-US" dirty="0"/>
              <a:t>To correct </a:t>
            </a:r>
            <a:r>
              <a:rPr lang="en-US" b="1" dirty="0"/>
              <a:t>historical and systemic disadvantages</a:t>
            </a:r>
          </a:p>
          <a:p>
            <a:pPr lvl="1"/>
            <a:r>
              <a:rPr lang="en-US" dirty="0"/>
              <a:t>To ensure </a:t>
            </a:r>
            <a:r>
              <a:rPr lang="en-US" b="1" dirty="0"/>
              <a:t>equal access to opportunities</a:t>
            </a:r>
            <a:endParaRPr lang="en-US" dirty="0"/>
          </a:p>
          <a:p>
            <a:endParaRPr lang="en-IN" dirty="0"/>
          </a:p>
        </p:txBody>
      </p:sp>
    </p:spTree>
    <p:extLst>
      <p:ext uri="{BB962C8B-B14F-4D97-AF65-F5344CB8AC3E}">
        <p14:creationId xmlns:p14="http://schemas.microsoft.com/office/powerpoint/2010/main" val="380511364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75BDB9-5301-6100-CB90-759B46048AB1}"/>
              </a:ext>
            </a:extLst>
          </p:cNvPr>
          <p:cNvSpPr>
            <a:spLocks noGrp="1"/>
          </p:cNvSpPr>
          <p:nvPr>
            <p:ph type="title"/>
          </p:nvPr>
        </p:nvSpPr>
        <p:spPr>
          <a:xfrm>
            <a:off x="457200" y="274638"/>
            <a:ext cx="7467600" cy="944562"/>
          </a:xfrm>
        </p:spPr>
        <p:txBody>
          <a:bodyPr>
            <a:normAutofit fontScale="90000"/>
          </a:bodyPr>
          <a:lstStyle/>
          <a:p>
            <a:pPr algn="ctr"/>
            <a:r>
              <a:rPr lang="en-US" dirty="0"/>
              <a:t>Judicial Interpretation of Substantive Equality</a:t>
            </a:r>
            <a:endParaRPr lang="en-IN" dirty="0"/>
          </a:p>
        </p:txBody>
      </p:sp>
      <p:sp>
        <p:nvSpPr>
          <p:cNvPr id="3" name="Content Placeholder 2">
            <a:extLst>
              <a:ext uri="{FF2B5EF4-FFF2-40B4-BE49-F238E27FC236}">
                <a16:creationId xmlns:a16="http://schemas.microsoft.com/office/drawing/2014/main" id="{9405D56E-978D-E5AB-36F9-12AC69C1C46E}"/>
              </a:ext>
            </a:extLst>
          </p:cNvPr>
          <p:cNvSpPr>
            <a:spLocks noGrp="1"/>
          </p:cNvSpPr>
          <p:nvPr>
            <p:ph sz="quarter" idx="1"/>
          </p:nvPr>
        </p:nvSpPr>
        <p:spPr>
          <a:xfrm>
            <a:off x="457200" y="1447800"/>
            <a:ext cx="7467600" cy="5026152"/>
          </a:xfrm>
        </p:spPr>
        <p:txBody>
          <a:bodyPr>
            <a:normAutofit/>
          </a:bodyPr>
          <a:lstStyle/>
          <a:p>
            <a:r>
              <a:rPr lang="en-US" dirty="0"/>
              <a:t>Indian judiciary has expanded equality beyond formal notions.</a:t>
            </a:r>
          </a:p>
          <a:p>
            <a:r>
              <a:rPr lang="en-IN" dirty="0"/>
              <a:t>Key Principles:</a:t>
            </a:r>
          </a:p>
          <a:p>
            <a:pPr lvl="1"/>
            <a:r>
              <a:rPr lang="en-US" dirty="0"/>
              <a:t>Equality is </a:t>
            </a:r>
            <a:r>
              <a:rPr lang="en-US" b="1" dirty="0"/>
              <a:t>dynamic</a:t>
            </a:r>
            <a:r>
              <a:rPr lang="en-US" dirty="0"/>
              <a:t>, not static</a:t>
            </a:r>
          </a:p>
          <a:p>
            <a:pPr lvl="1"/>
            <a:r>
              <a:rPr lang="en-US" dirty="0"/>
              <a:t>Law must consider </a:t>
            </a:r>
            <a:r>
              <a:rPr lang="en-US" b="1" dirty="0"/>
              <a:t>social realities</a:t>
            </a:r>
          </a:p>
          <a:p>
            <a:pPr lvl="1"/>
            <a:r>
              <a:rPr lang="en-US" dirty="0"/>
              <a:t>Differential treatment is valid if it promotes justice</a:t>
            </a:r>
          </a:p>
          <a:p>
            <a:r>
              <a:rPr lang="en-IN" dirty="0"/>
              <a:t>Important Case Laws</a:t>
            </a:r>
          </a:p>
          <a:p>
            <a:pPr lvl="1"/>
            <a:r>
              <a:rPr lang="en-US" dirty="0"/>
              <a:t>State of Kerala v. N.M. Thomas (1976)</a:t>
            </a:r>
          </a:p>
          <a:p>
            <a:pPr lvl="2"/>
            <a:r>
              <a:rPr lang="en-IN" dirty="0"/>
              <a:t>Equality includes compensatory discrimination</a:t>
            </a:r>
          </a:p>
          <a:p>
            <a:pPr lvl="1"/>
            <a:r>
              <a:rPr lang="en-US" dirty="0"/>
              <a:t>Indra Sawhney v. Union of India (1992)</a:t>
            </a:r>
          </a:p>
          <a:p>
            <a:pPr lvl="2"/>
            <a:r>
              <a:rPr lang="en-US" dirty="0"/>
              <a:t>Reservation justified as a tool of substantive equality</a:t>
            </a:r>
          </a:p>
          <a:p>
            <a:pPr lvl="1"/>
            <a:r>
              <a:rPr lang="en-US" dirty="0"/>
              <a:t>E.P. </a:t>
            </a:r>
            <a:r>
              <a:rPr lang="en-US" dirty="0" err="1"/>
              <a:t>Royappa</a:t>
            </a:r>
            <a:r>
              <a:rPr lang="en-US" dirty="0"/>
              <a:t> v. State of Tamil Nadu (1974)</a:t>
            </a:r>
          </a:p>
          <a:p>
            <a:pPr lvl="2"/>
            <a:r>
              <a:rPr lang="en-US" dirty="0"/>
              <a:t>Equality is opposed to arbitrariness</a:t>
            </a:r>
            <a:endParaRPr lang="en-IN" dirty="0"/>
          </a:p>
        </p:txBody>
      </p:sp>
    </p:spTree>
    <p:extLst>
      <p:ext uri="{BB962C8B-B14F-4D97-AF65-F5344CB8AC3E}">
        <p14:creationId xmlns:p14="http://schemas.microsoft.com/office/powerpoint/2010/main" val="53722223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3342A7-057E-BDC0-6D46-124BB8524E34}"/>
              </a:ext>
            </a:extLst>
          </p:cNvPr>
          <p:cNvSpPr>
            <a:spLocks noGrp="1"/>
          </p:cNvSpPr>
          <p:nvPr>
            <p:ph type="title"/>
          </p:nvPr>
        </p:nvSpPr>
        <p:spPr>
          <a:xfrm>
            <a:off x="457200" y="274638"/>
            <a:ext cx="7467600" cy="868362"/>
          </a:xfrm>
        </p:spPr>
        <p:txBody>
          <a:bodyPr>
            <a:normAutofit fontScale="90000"/>
          </a:bodyPr>
          <a:lstStyle/>
          <a:p>
            <a:pPr algn="ctr"/>
            <a:r>
              <a:rPr lang="en-US" dirty="0"/>
              <a:t>Substantive Equality and Gender Justice</a:t>
            </a:r>
            <a:endParaRPr lang="en-IN" dirty="0"/>
          </a:p>
        </p:txBody>
      </p:sp>
      <p:sp>
        <p:nvSpPr>
          <p:cNvPr id="3" name="Content Placeholder 2">
            <a:extLst>
              <a:ext uri="{FF2B5EF4-FFF2-40B4-BE49-F238E27FC236}">
                <a16:creationId xmlns:a16="http://schemas.microsoft.com/office/drawing/2014/main" id="{C41BA51D-311F-BFDD-730E-B3E20FD9D10C}"/>
              </a:ext>
            </a:extLst>
          </p:cNvPr>
          <p:cNvSpPr>
            <a:spLocks noGrp="1"/>
          </p:cNvSpPr>
          <p:nvPr>
            <p:ph sz="quarter" idx="1"/>
          </p:nvPr>
        </p:nvSpPr>
        <p:spPr/>
        <p:txBody>
          <a:bodyPr/>
          <a:lstStyle/>
          <a:p>
            <a:r>
              <a:rPr lang="en-US" dirty="0"/>
              <a:t>Laws supporting substantive equality for women:</a:t>
            </a:r>
          </a:p>
          <a:p>
            <a:pPr lvl="1"/>
            <a:r>
              <a:rPr lang="en-IN" dirty="0"/>
              <a:t>Maternity benefits</a:t>
            </a:r>
          </a:p>
          <a:p>
            <a:pPr lvl="1"/>
            <a:r>
              <a:rPr lang="en-US" dirty="0"/>
              <a:t>Reservation for women in local bodies</a:t>
            </a:r>
          </a:p>
          <a:p>
            <a:pPr lvl="1"/>
            <a:r>
              <a:rPr lang="en-US" dirty="0"/>
              <a:t>Protection laws (e.g., Domestic Violence Act)</a:t>
            </a:r>
          </a:p>
          <a:p>
            <a:endParaRPr lang="en-US" dirty="0"/>
          </a:p>
          <a:p>
            <a:endParaRPr lang="en-US" dirty="0"/>
          </a:p>
          <a:p>
            <a:r>
              <a:rPr lang="en-US" dirty="0"/>
              <a:t>These laws </a:t>
            </a:r>
            <a:r>
              <a:rPr lang="en-US" b="1" dirty="0"/>
              <a:t>do not violate equality</a:t>
            </a:r>
            <a:r>
              <a:rPr lang="en-US" dirty="0"/>
              <a:t> but strengthen it</a:t>
            </a:r>
            <a:endParaRPr lang="en-IN" dirty="0"/>
          </a:p>
        </p:txBody>
      </p:sp>
    </p:spTree>
    <p:extLst>
      <p:ext uri="{BB962C8B-B14F-4D97-AF65-F5344CB8AC3E}">
        <p14:creationId xmlns:p14="http://schemas.microsoft.com/office/powerpoint/2010/main" val="178298294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966B9E-9FEB-1A25-EB21-475F9BB8AE25}"/>
              </a:ext>
            </a:extLst>
          </p:cNvPr>
          <p:cNvSpPr>
            <a:spLocks noGrp="1"/>
          </p:cNvSpPr>
          <p:nvPr>
            <p:ph type="title"/>
          </p:nvPr>
        </p:nvSpPr>
        <p:spPr>
          <a:xfrm>
            <a:off x="457200" y="274638"/>
            <a:ext cx="7467600" cy="715962"/>
          </a:xfrm>
        </p:spPr>
        <p:txBody>
          <a:bodyPr/>
          <a:lstStyle/>
          <a:p>
            <a:r>
              <a:rPr lang="en-IN" dirty="0"/>
              <a:t>Criticism of Substantive Equality</a:t>
            </a:r>
          </a:p>
        </p:txBody>
      </p:sp>
      <p:sp>
        <p:nvSpPr>
          <p:cNvPr id="3" name="Content Placeholder 2">
            <a:extLst>
              <a:ext uri="{FF2B5EF4-FFF2-40B4-BE49-F238E27FC236}">
                <a16:creationId xmlns:a16="http://schemas.microsoft.com/office/drawing/2014/main" id="{F040580E-16E2-EE0A-ED6B-DD4AD364A0B5}"/>
              </a:ext>
            </a:extLst>
          </p:cNvPr>
          <p:cNvSpPr>
            <a:spLocks noGrp="1"/>
          </p:cNvSpPr>
          <p:nvPr>
            <p:ph sz="quarter" idx="1"/>
          </p:nvPr>
        </p:nvSpPr>
        <p:spPr>
          <a:xfrm>
            <a:off x="457200" y="1447800"/>
            <a:ext cx="7467600" cy="5026152"/>
          </a:xfrm>
        </p:spPr>
        <p:txBody>
          <a:bodyPr/>
          <a:lstStyle/>
          <a:p>
            <a:r>
              <a:rPr lang="en-IN" dirty="0"/>
              <a:t>May lead to:</a:t>
            </a:r>
          </a:p>
          <a:p>
            <a:pPr lvl="1"/>
            <a:r>
              <a:rPr lang="en-IN" dirty="0"/>
              <a:t>Claims of reverse discrimination</a:t>
            </a:r>
          </a:p>
          <a:p>
            <a:pPr lvl="1"/>
            <a:r>
              <a:rPr lang="en-IN" dirty="0"/>
              <a:t>Political misuse of reservation</a:t>
            </a:r>
          </a:p>
          <a:p>
            <a:r>
              <a:rPr lang="en-IN" dirty="0"/>
              <a:t>Difficulty in:</a:t>
            </a:r>
          </a:p>
          <a:p>
            <a:pPr lvl="1"/>
            <a:r>
              <a:rPr lang="en-IN" dirty="0"/>
              <a:t>Identifying beneficiaries</a:t>
            </a:r>
          </a:p>
          <a:p>
            <a:pPr lvl="1"/>
            <a:r>
              <a:rPr lang="en-IN" dirty="0"/>
              <a:t>Measuring outcomes</a:t>
            </a:r>
          </a:p>
          <a:p>
            <a:endParaRPr lang="en-IN" dirty="0"/>
          </a:p>
          <a:p>
            <a:r>
              <a:rPr lang="en-US" dirty="0"/>
              <a:t>👉 However, critics agree that </a:t>
            </a:r>
            <a:r>
              <a:rPr lang="en-US" b="1" dirty="0"/>
              <a:t>formal equality alone is insufficient</a:t>
            </a:r>
            <a:endParaRPr lang="en-IN" dirty="0"/>
          </a:p>
          <a:p>
            <a:endParaRPr lang="en-IN" dirty="0"/>
          </a:p>
        </p:txBody>
      </p:sp>
    </p:spTree>
    <p:extLst>
      <p:ext uri="{BB962C8B-B14F-4D97-AF65-F5344CB8AC3E}">
        <p14:creationId xmlns:p14="http://schemas.microsoft.com/office/powerpoint/2010/main" val="375572767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7B6D7A-FB2B-F84C-0B2D-431C91ADD78C}"/>
              </a:ext>
            </a:extLst>
          </p:cNvPr>
          <p:cNvSpPr>
            <a:spLocks noGrp="1"/>
          </p:cNvSpPr>
          <p:nvPr>
            <p:ph type="title"/>
          </p:nvPr>
        </p:nvSpPr>
        <p:spPr>
          <a:xfrm>
            <a:off x="457200" y="274638"/>
            <a:ext cx="7467600" cy="944562"/>
          </a:xfrm>
        </p:spPr>
        <p:txBody>
          <a:bodyPr>
            <a:normAutofit fontScale="90000"/>
          </a:bodyPr>
          <a:lstStyle/>
          <a:p>
            <a:pPr algn="ctr"/>
            <a:r>
              <a:rPr lang="en-US" dirty="0"/>
              <a:t>Substantive Equality in Contemporary India</a:t>
            </a:r>
            <a:endParaRPr lang="en-IN" dirty="0"/>
          </a:p>
        </p:txBody>
      </p:sp>
      <p:sp>
        <p:nvSpPr>
          <p:cNvPr id="3" name="Content Placeholder 2">
            <a:extLst>
              <a:ext uri="{FF2B5EF4-FFF2-40B4-BE49-F238E27FC236}">
                <a16:creationId xmlns:a16="http://schemas.microsoft.com/office/drawing/2014/main" id="{DB8D618C-FC09-0CA5-4D11-B5C005D658D1}"/>
              </a:ext>
            </a:extLst>
          </p:cNvPr>
          <p:cNvSpPr>
            <a:spLocks noGrp="1"/>
          </p:cNvSpPr>
          <p:nvPr>
            <p:ph sz="quarter" idx="1"/>
          </p:nvPr>
        </p:nvSpPr>
        <p:spPr/>
        <p:txBody>
          <a:bodyPr/>
          <a:lstStyle/>
          <a:p>
            <a:pPr lvl="1"/>
            <a:r>
              <a:rPr lang="en-IN" dirty="0"/>
              <a:t>Reservation debates</a:t>
            </a:r>
          </a:p>
          <a:p>
            <a:pPr lvl="1"/>
            <a:r>
              <a:rPr lang="en-IN" dirty="0"/>
              <a:t>EWS quota</a:t>
            </a:r>
          </a:p>
          <a:p>
            <a:pPr lvl="1"/>
            <a:r>
              <a:rPr lang="en-IN" dirty="0"/>
              <a:t>Gender-based welfare schemes</a:t>
            </a:r>
          </a:p>
          <a:p>
            <a:pPr lvl="1"/>
            <a:r>
              <a:rPr lang="en-IN" dirty="0"/>
              <a:t>Disability rights legislation</a:t>
            </a:r>
          </a:p>
          <a:p>
            <a:endParaRPr lang="en-US" dirty="0"/>
          </a:p>
          <a:p>
            <a:r>
              <a:rPr lang="en-US" dirty="0"/>
              <a:t>Substantive equality continues to shape:</a:t>
            </a:r>
          </a:p>
          <a:p>
            <a:pPr lvl="1"/>
            <a:r>
              <a:rPr lang="en-IN" dirty="0"/>
              <a:t>Public policy</a:t>
            </a:r>
          </a:p>
          <a:p>
            <a:pPr lvl="1"/>
            <a:r>
              <a:rPr lang="en-IN" dirty="0"/>
              <a:t>Constitutional interpretation</a:t>
            </a:r>
          </a:p>
          <a:p>
            <a:pPr lvl="1"/>
            <a:r>
              <a:rPr lang="en-IN" dirty="0"/>
              <a:t>Social justice movements</a:t>
            </a:r>
          </a:p>
        </p:txBody>
      </p:sp>
    </p:spTree>
    <p:extLst>
      <p:ext uri="{BB962C8B-B14F-4D97-AF65-F5344CB8AC3E}">
        <p14:creationId xmlns:p14="http://schemas.microsoft.com/office/powerpoint/2010/main" val="89409153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053F8B-AD70-D37B-BF7A-0DBD4FC0B879}"/>
              </a:ext>
            </a:extLst>
          </p:cNvPr>
          <p:cNvSpPr>
            <a:spLocks noGrp="1"/>
          </p:cNvSpPr>
          <p:nvPr>
            <p:ph type="title"/>
          </p:nvPr>
        </p:nvSpPr>
        <p:spPr>
          <a:xfrm>
            <a:off x="609600" y="2057400"/>
            <a:ext cx="7467600" cy="1828800"/>
          </a:xfrm>
        </p:spPr>
        <p:txBody>
          <a:bodyPr>
            <a:normAutofit fontScale="90000"/>
          </a:bodyPr>
          <a:lstStyle/>
          <a:p>
            <a:pPr algn="ctr"/>
            <a:r>
              <a:rPr lang="en-US" b="1" dirty="0">
                <a:solidFill>
                  <a:schemeClr val="tx1"/>
                </a:solidFill>
              </a:rPr>
              <a:t>Egalitarianism: Background inequalities and differential treatment </a:t>
            </a:r>
            <a:br>
              <a:rPr lang="en-US" dirty="0"/>
            </a:br>
            <a:endParaRPr lang="en-IN" dirty="0"/>
          </a:p>
        </p:txBody>
      </p:sp>
    </p:spTree>
    <p:extLst>
      <p:ext uri="{BB962C8B-B14F-4D97-AF65-F5344CB8AC3E}">
        <p14:creationId xmlns:p14="http://schemas.microsoft.com/office/powerpoint/2010/main" val="2813012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381000"/>
            <a:ext cx="8229600" cy="5745163"/>
          </a:xfrm>
        </p:spPr>
        <p:txBody>
          <a:bodyPr>
            <a:noAutofit/>
          </a:bodyPr>
          <a:lstStyle/>
          <a:p>
            <a:pPr algn="ctr"/>
            <a:r>
              <a:rPr lang="en-US" sz="2800" b="1" dirty="0"/>
              <a:t>POL040204: Political Theory: Concepts and Debates</a:t>
            </a:r>
          </a:p>
          <a:p>
            <a:endParaRPr lang="en-US" sz="2000" b="1" dirty="0">
              <a:latin typeface="Andalus" pitchFamily="18" charset="-78"/>
              <a:cs typeface="Andalus" pitchFamily="18" charset="-78"/>
            </a:endParaRPr>
          </a:p>
          <a:p>
            <a:r>
              <a:rPr lang="en-IN" b="1" dirty="0"/>
              <a:t>Unit-I: Freedom and Equality </a:t>
            </a:r>
            <a:endParaRPr lang="en-IN" dirty="0"/>
          </a:p>
          <a:p>
            <a:pPr lvl="1"/>
            <a:r>
              <a:rPr lang="en-US" dirty="0"/>
              <a:t>Freedom: Lockean notion of Negative Freedom &amp; Amartya Sen’s notion of Development as Freedom </a:t>
            </a:r>
          </a:p>
          <a:p>
            <a:pPr lvl="1"/>
            <a:r>
              <a:rPr lang="en-US" dirty="0"/>
              <a:t>Equality: Procedural Equality and Substantive Equality </a:t>
            </a:r>
          </a:p>
          <a:p>
            <a:pPr lvl="1"/>
            <a:r>
              <a:rPr lang="en-US" dirty="0"/>
              <a:t>Egalitarianism: Background inequalities and differential treatment </a:t>
            </a:r>
          </a:p>
          <a:p>
            <a:endParaRPr lang="en-IN" dirty="0"/>
          </a:p>
          <a:p>
            <a:r>
              <a:rPr lang="en-IN" b="1" dirty="0"/>
              <a:t>Unit-II: Justice </a:t>
            </a:r>
            <a:endParaRPr lang="en-IN" dirty="0"/>
          </a:p>
          <a:p>
            <a:pPr lvl="1"/>
            <a:r>
              <a:rPr lang="en-IN" dirty="0"/>
              <a:t>Distributive Justice: John Rawls </a:t>
            </a:r>
          </a:p>
          <a:p>
            <a:pPr lvl="1"/>
            <a:r>
              <a:rPr lang="en-US" dirty="0"/>
              <a:t>Libertarian theories of Justice: F. A. Hayek </a:t>
            </a:r>
          </a:p>
          <a:p>
            <a:pPr lvl="1"/>
            <a:r>
              <a:rPr lang="en-IN" dirty="0"/>
              <a:t>Global Justice </a:t>
            </a:r>
          </a:p>
          <a:p>
            <a:pPr marL="0" indent="0" algn="just">
              <a:buNone/>
            </a:pPr>
            <a:endParaRPr lang="en-US" sz="2000" dirty="0">
              <a:latin typeface="Andalus" pitchFamily="18" charset="-78"/>
              <a:cs typeface="Andalus" pitchFamily="18" charset="-78"/>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AAC088-B3B8-5606-DBF1-FE30AFAD9540}"/>
              </a:ext>
            </a:extLst>
          </p:cNvPr>
          <p:cNvSpPr>
            <a:spLocks noGrp="1"/>
          </p:cNvSpPr>
          <p:nvPr>
            <p:ph type="title"/>
          </p:nvPr>
        </p:nvSpPr>
        <p:spPr>
          <a:xfrm>
            <a:off x="457200" y="274638"/>
            <a:ext cx="7467600" cy="792162"/>
          </a:xfrm>
        </p:spPr>
        <p:txBody>
          <a:bodyPr/>
          <a:lstStyle/>
          <a:p>
            <a:r>
              <a:rPr lang="en-IN" dirty="0"/>
              <a:t>What is Egalitarianism?</a:t>
            </a:r>
          </a:p>
        </p:txBody>
      </p:sp>
      <p:sp>
        <p:nvSpPr>
          <p:cNvPr id="3" name="Content Placeholder 2">
            <a:extLst>
              <a:ext uri="{FF2B5EF4-FFF2-40B4-BE49-F238E27FC236}">
                <a16:creationId xmlns:a16="http://schemas.microsoft.com/office/drawing/2014/main" id="{364EFABC-5D36-0C2F-FBBB-F3544EF4D2F2}"/>
              </a:ext>
            </a:extLst>
          </p:cNvPr>
          <p:cNvSpPr>
            <a:spLocks noGrp="1"/>
          </p:cNvSpPr>
          <p:nvPr>
            <p:ph sz="quarter" idx="1"/>
          </p:nvPr>
        </p:nvSpPr>
        <p:spPr/>
        <p:txBody>
          <a:bodyPr/>
          <a:lstStyle/>
          <a:p>
            <a:pPr algn="just"/>
            <a:r>
              <a:rPr lang="en-US" dirty="0"/>
              <a:t>Egalitarianism comes from the idea of </a:t>
            </a:r>
            <a:r>
              <a:rPr lang="en-US" b="1" dirty="0"/>
              <a:t>moral equality of persons</a:t>
            </a:r>
          </a:p>
          <a:p>
            <a:pPr algn="just"/>
            <a:r>
              <a:rPr lang="en-US" dirty="0"/>
              <a:t>All individuals deserve </a:t>
            </a:r>
            <a:r>
              <a:rPr lang="en-US" b="1" dirty="0"/>
              <a:t>equal concern and respect</a:t>
            </a:r>
          </a:p>
          <a:p>
            <a:pPr algn="just"/>
            <a:r>
              <a:rPr lang="en-IN" dirty="0"/>
              <a:t>Central question:</a:t>
            </a:r>
          </a:p>
          <a:p>
            <a:pPr lvl="1" algn="just"/>
            <a:r>
              <a:rPr lang="en-US" dirty="0"/>
              <a:t>👉 Should everyone be treated the same?</a:t>
            </a:r>
          </a:p>
          <a:p>
            <a:pPr lvl="1" algn="just"/>
            <a:r>
              <a:rPr lang="en-US" dirty="0"/>
              <a:t>👉 Or should we treat people differently to ensure fairness?</a:t>
            </a:r>
          </a:p>
          <a:p>
            <a:pPr algn="just"/>
            <a:endParaRPr lang="en-IN" dirty="0"/>
          </a:p>
        </p:txBody>
      </p:sp>
    </p:spTree>
    <p:extLst>
      <p:ext uri="{BB962C8B-B14F-4D97-AF65-F5344CB8AC3E}">
        <p14:creationId xmlns:p14="http://schemas.microsoft.com/office/powerpoint/2010/main" val="12695236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080D7F-E7E1-34FA-4193-ED21CF4CB517}"/>
              </a:ext>
            </a:extLst>
          </p:cNvPr>
          <p:cNvSpPr>
            <a:spLocks noGrp="1"/>
          </p:cNvSpPr>
          <p:nvPr>
            <p:ph type="title"/>
          </p:nvPr>
        </p:nvSpPr>
        <p:spPr>
          <a:xfrm>
            <a:off x="457200" y="274638"/>
            <a:ext cx="7467600" cy="868362"/>
          </a:xfrm>
        </p:spPr>
        <p:txBody>
          <a:bodyPr>
            <a:normAutofit fontScale="90000"/>
          </a:bodyPr>
          <a:lstStyle/>
          <a:p>
            <a:pPr algn="ctr"/>
            <a:r>
              <a:rPr lang="en-IN" dirty="0"/>
              <a:t>Understanding Background Inequalities</a:t>
            </a:r>
          </a:p>
        </p:txBody>
      </p:sp>
      <p:sp>
        <p:nvSpPr>
          <p:cNvPr id="3" name="Content Placeholder 2">
            <a:extLst>
              <a:ext uri="{FF2B5EF4-FFF2-40B4-BE49-F238E27FC236}">
                <a16:creationId xmlns:a16="http://schemas.microsoft.com/office/drawing/2014/main" id="{133C3691-CB7E-421F-0B69-E1B8556C88F7}"/>
              </a:ext>
            </a:extLst>
          </p:cNvPr>
          <p:cNvSpPr>
            <a:spLocks noGrp="1"/>
          </p:cNvSpPr>
          <p:nvPr>
            <p:ph sz="quarter" idx="1"/>
          </p:nvPr>
        </p:nvSpPr>
        <p:spPr/>
        <p:txBody>
          <a:bodyPr/>
          <a:lstStyle/>
          <a:p>
            <a:r>
              <a:rPr lang="en-IN" b="1" dirty="0"/>
              <a:t>Background inequalities</a:t>
            </a:r>
            <a:r>
              <a:rPr lang="en-IN" dirty="0"/>
              <a:t> refer to:</a:t>
            </a:r>
          </a:p>
          <a:p>
            <a:pPr lvl="1"/>
            <a:r>
              <a:rPr lang="en-US" dirty="0"/>
              <a:t>Economic inequality (poverty, wealth gap)</a:t>
            </a:r>
          </a:p>
          <a:p>
            <a:pPr lvl="1"/>
            <a:r>
              <a:rPr lang="en-IN" dirty="0"/>
              <a:t>Social hierarchy (caste, class, gender)</a:t>
            </a:r>
          </a:p>
          <a:p>
            <a:pPr lvl="1"/>
            <a:r>
              <a:rPr lang="en-IN" dirty="0"/>
              <a:t>Historical discrimination</a:t>
            </a:r>
          </a:p>
          <a:p>
            <a:pPr lvl="1"/>
            <a:r>
              <a:rPr lang="en-US" dirty="0"/>
              <a:t>Unequal access to education, health, resources</a:t>
            </a:r>
          </a:p>
          <a:p>
            <a:endParaRPr lang="en-US" dirty="0"/>
          </a:p>
          <a:p>
            <a:endParaRPr lang="en-US" dirty="0"/>
          </a:p>
          <a:p>
            <a:r>
              <a:rPr lang="en-US" dirty="0"/>
              <a:t>👉 These inequalities exist </a:t>
            </a:r>
            <a:r>
              <a:rPr lang="en-US" i="1" dirty="0"/>
              <a:t>before</a:t>
            </a:r>
            <a:r>
              <a:rPr lang="en-US" dirty="0"/>
              <a:t> policies are applied.</a:t>
            </a:r>
            <a:endParaRPr lang="en-IN" dirty="0"/>
          </a:p>
        </p:txBody>
      </p:sp>
    </p:spTree>
    <p:extLst>
      <p:ext uri="{BB962C8B-B14F-4D97-AF65-F5344CB8AC3E}">
        <p14:creationId xmlns:p14="http://schemas.microsoft.com/office/powerpoint/2010/main" val="288770220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05438E-B75A-0DCA-2874-D189F0AA99D5}"/>
              </a:ext>
            </a:extLst>
          </p:cNvPr>
          <p:cNvSpPr>
            <a:spLocks noGrp="1"/>
          </p:cNvSpPr>
          <p:nvPr>
            <p:ph type="title"/>
          </p:nvPr>
        </p:nvSpPr>
        <p:spPr>
          <a:xfrm>
            <a:off x="457200" y="274638"/>
            <a:ext cx="7467600" cy="792162"/>
          </a:xfrm>
        </p:spPr>
        <p:txBody>
          <a:bodyPr>
            <a:normAutofit fontScale="90000"/>
          </a:bodyPr>
          <a:lstStyle/>
          <a:p>
            <a:pPr algn="ctr"/>
            <a:r>
              <a:rPr lang="en-IN" dirty="0"/>
              <a:t>Why Background Inequalities Matter</a:t>
            </a:r>
          </a:p>
        </p:txBody>
      </p:sp>
      <p:sp>
        <p:nvSpPr>
          <p:cNvPr id="3" name="Content Placeholder 2">
            <a:extLst>
              <a:ext uri="{FF2B5EF4-FFF2-40B4-BE49-F238E27FC236}">
                <a16:creationId xmlns:a16="http://schemas.microsoft.com/office/drawing/2014/main" id="{BF177037-F40E-A67A-C060-C690F7F746AB}"/>
              </a:ext>
            </a:extLst>
          </p:cNvPr>
          <p:cNvSpPr>
            <a:spLocks noGrp="1"/>
          </p:cNvSpPr>
          <p:nvPr>
            <p:ph sz="quarter" idx="1"/>
          </p:nvPr>
        </p:nvSpPr>
        <p:spPr/>
        <p:txBody>
          <a:bodyPr/>
          <a:lstStyle/>
          <a:p>
            <a:r>
              <a:rPr lang="en-US" dirty="0"/>
              <a:t>If people start from unequal positions:</a:t>
            </a:r>
          </a:p>
          <a:p>
            <a:pPr lvl="1"/>
            <a:r>
              <a:rPr lang="en-US" dirty="0"/>
              <a:t>Equal rules may produce unequal results</a:t>
            </a:r>
          </a:p>
          <a:p>
            <a:pPr lvl="1"/>
            <a:r>
              <a:rPr lang="en-IN" dirty="0"/>
              <a:t>Merit may reflect privilege</a:t>
            </a:r>
          </a:p>
          <a:p>
            <a:pPr lvl="1"/>
            <a:r>
              <a:rPr lang="en-US" dirty="0"/>
              <a:t>Competition may not be fair</a:t>
            </a:r>
          </a:p>
          <a:p>
            <a:r>
              <a:rPr lang="en-IN" dirty="0"/>
              <a:t>Example:</a:t>
            </a:r>
          </a:p>
          <a:p>
            <a:pPr lvl="1"/>
            <a:r>
              <a:rPr lang="en-US" dirty="0"/>
              <a:t>Two students take the same exam.</a:t>
            </a:r>
          </a:p>
          <a:p>
            <a:pPr lvl="1"/>
            <a:r>
              <a:rPr lang="en-US" dirty="0"/>
              <a:t>One had coaching + internet + books.</a:t>
            </a:r>
          </a:p>
          <a:p>
            <a:pPr lvl="1"/>
            <a:r>
              <a:rPr lang="en-IN" dirty="0"/>
              <a:t>Other had none.</a:t>
            </a:r>
          </a:p>
          <a:p>
            <a:pPr lvl="1"/>
            <a:endParaRPr lang="en-IN" dirty="0"/>
          </a:p>
          <a:p>
            <a:r>
              <a:rPr lang="en-US" dirty="0"/>
              <a:t>Is equal treatment really fair?</a:t>
            </a:r>
            <a:endParaRPr lang="en-IN" dirty="0"/>
          </a:p>
        </p:txBody>
      </p:sp>
    </p:spTree>
    <p:extLst>
      <p:ext uri="{BB962C8B-B14F-4D97-AF65-F5344CB8AC3E}">
        <p14:creationId xmlns:p14="http://schemas.microsoft.com/office/powerpoint/2010/main" val="72908712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F7E2EB-694C-9FF2-BB05-A4359BD179CE}"/>
              </a:ext>
            </a:extLst>
          </p:cNvPr>
          <p:cNvSpPr>
            <a:spLocks noGrp="1"/>
          </p:cNvSpPr>
          <p:nvPr>
            <p:ph type="title"/>
          </p:nvPr>
        </p:nvSpPr>
        <p:spPr>
          <a:xfrm>
            <a:off x="457200" y="274638"/>
            <a:ext cx="7467600" cy="792162"/>
          </a:xfrm>
        </p:spPr>
        <p:txBody>
          <a:bodyPr/>
          <a:lstStyle/>
          <a:p>
            <a:r>
              <a:rPr lang="en-IN" dirty="0"/>
              <a:t>Differential Treatment – Meaning</a:t>
            </a:r>
          </a:p>
        </p:txBody>
      </p:sp>
      <p:sp>
        <p:nvSpPr>
          <p:cNvPr id="3" name="Content Placeholder 2">
            <a:extLst>
              <a:ext uri="{FF2B5EF4-FFF2-40B4-BE49-F238E27FC236}">
                <a16:creationId xmlns:a16="http://schemas.microsoft.com/office/drawing/2014/main" id="{48C54704-5C10-5714-A380-68264853B87C}"/>
              </a:ext>
            </a:extLst>
          </p:cNvPr>
          <p:cNvSpPr>
            <a:spLocks noGrp="1"/>
          </p:cNvSpPr>
          <p:nvPr>
            <p:ph sz="quarter" idx="1"/>
          </p:nvPr>
        </p:nvSpPr>
        <p:spPr/>
        <p:txBody>
          <a:bodyPr/>
          <a:lstStyle/>
          <a:p>
            <a:r>
              <a:rPr lang="en-IN" b="1" dirty="0"/>
              <a:t>Differential treatment</a:t>
            </a:r>
            <a:r>
              <a:rPr lang="en-IN" dirty="0"/>
              <a:t> means:</a:t>
            </a:r>
          </a:p>
          <a:p>
            <a:pPr lvl="1"/>
            <a:r>
              <a:rPr lang="en-IN" dirty="0"/>
              <a:t>Treating people differently</a:t>
            </a:r>
          </a:p>
          <a:p>
            <a:pPr lvl="1"/>
            <a:r>
              <a:rPr lang="en-IN" dirty="0"/>
              <a:t>To correct existing disadvantages</a:t>
            </a:r>
          </a:p>
          <a:p>
            <a:pPr lvl="1"/>
            <a:r>
              <a:rPr lang="en-US" dirty="0"/>
              <a:t>To promote fairness and justice</a:t>
            </a:r>
          </a:p>
          <a:p>
            <a:pPr lvl="1"/>
            <a:endParaRPr lang="en-US" dirty="0"/>
          </a:p>
          <a:p>
            <a:pPr lvl="1"/>
            <a:endParaRPr lang="en-US" dirty="0"/>
          </a:p>
          <a:p>
            <a:r>
              <a:rPr lang="en-US" dirty="0"/>
              <a:t>It is not discrimination — it is corrective justice.</a:t>
            </a:r>
            <a:endParaRPr lang="en-IN" dirty="0"/>
          </a:p>
        </p:txBody>
      </p:sp>
    </p:spTree>
    <p:extLst>
      <p:ext uri="{BB962C8B-B14F-4D97-AF65-F5344CB8AC3E}">
        <p14:creationId xmlns:p14="http://schemas.microsoft.com/office/powerpoint/2010/main" val="157892865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F71541-64BF-2379-EE83-1E75501D9E3B}"/>
              </a:ext>
            </a:extLst>
          </p:cNvPr>
          <p:cNvSpPr>
            <a:spLocks noGrp="1"/>
          </p:cNvSpPr>
          <p:nvPr>
            <p:ph type="title"/>
          </p:nvPr>
        </p:nvSpPr>
        <p:spPr>
          <a:xfrm>
            <a:off x="457200" y="274638"/>
            <a:ext cx="7467600" cy="639762"/>
          </a:xfrm>
        </p:spPr>
        <p:txBody>
          <a:bodyPr/>
          <a:lstStyle/>
          <a:p>
            <a:r>
              <a:rPr lang="en-IN" dirty="0"/>
              <a:t>Theoretical Foundations</a:t>
            </a:r>
          </a:p>
        </p:txBody>
      </p:sp>
      <p:sp>
        <p:nvSpPr>
          <p:cNvPr id="3" name="Content Placeholder 2">
            <a:extLst>
              <a:ext uri="{FF2B5EF4-FFF2-40B4-BE49-F238E27FC236}">
                <a16:creationId xmlns:a16="http://schemas.microsoft.com/office/drawing/2014/main" id="{48F2FB88-5883-1971-0EEC-F61122460B23}"/>
              </a:ext>
            </a:extLst>
          </p:cNvPr>
          <p:cNvSpPr>
            <a:spLocks noGrp="1"/>
          </p:cNvSpPr>
          <p:nvPr>
            <p:ph sz="quarter" idx="1"/>
          </p:nvPr>
        </p:nvSpPr>
        <p:spPr/>
        <p:txBody>
          <a:bodyPr/>
          <a:lstStyle/>
          <a:p>
            <a:r>
              <a:rPr lang="en-IN" dirty="0"/>
              <a:t>1. John Rawls</a:t>
            </a:r>
          </a:p>
          <a:p>
            <a:pPr lvl="1"/>
            <a:r>
              <a:rPr lang="en-IN" dirty="0"/>
              <a:t>Difference Principle</a:t>
            </a:r>
          </a:p>
          <a:p>
            <a:pPr lvl="1"/>
            <a:r>
              <a:rPr lang="en-US" dirty="0"/>
              <a:t>Inequalities allowed only if they benefit the least advantaged</a:t>
            </a:r>
          </a:p>
          <a:p>
            <a:endParaRPr lang="en-US" dirty="0"/>
          </a:p>
          <a:p>
            <a:r>
              <a:rPr lang="en-IN" dirty="0"/>
              <a:t>2. Amartya Sen</a:t>
            </a:r>
          </a:p>
          <a:p>
            <a:pPr lvl="1"/>
            <a:r>
              <a:rPr lang="en-IN" dirty="0"/>
              <a:t>Capability approach</a:t>
            </a:r>
          </a:p>
          <a:p>
            <a:pPr lvl="1"/>
            <a:r>
              <a:rPr lang="en-US" dirty="0"/>
              <a:t>Focus on real freedoms, not just formal equality</a:t>
            </a:r>
            <a:endParaRPr lang="en-IN" dirty="0"/>
          </a:p>
        </p:txBody>
      </p:sp>
    </p:spTree>
    <p:extLst>
      <p:ext uri="{BB962C8B-B14F-4D97-AF65-F5344CB8AC3E}">
        <p14:creationId xmlns:p14="http://schemas.microsoft.com/office/powerpoint/2010/main" val="155790489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29F664-E43B-B0CB-709C-9027FC4C031D}"/>
              </a:ext>
            </a:extLst>
          </p:cNvPr>
          <p:cNvSpPr>
            <a:spLocks noGrp="1"/>
          </p:cNvSpPr>
          <p:nvPr>
            <p:ph type="title"/>
          </p:nvPr>
        </p:nvSpPr>
        <p:spPr>
          <a:xfrm>
            <a:off x="457200" y="274638"/>
            <a:ext cx="7467600" cy="792162"/>
          </a:xfrm>
        </p:spPr>
        <p:txBody>
          <a:bodyPr/>
          <a:lstStyle/>
          <a:p>
            <a:r>
              <a:rPr lang="en-IN" dirty="0"/>
              <a:t>Rawls and Background Justice</a:t>
            </a:r>
          </a:p>
        </p:txBody>
      </p:sp>
      <p:sp>
        <p:nvSpPr>
          <p:cNvPr id="3" name="Content Placeholder 2">
            <a:extLst>
              <a:ext uri="{FF2B5EF4-FFF2-40B4-BE49-F238E27FC236}">
                <a16:creationId xmlns:a16="http://schemas.microsoft.com/office/drawing/2014/main" id="{9FD8331F-A55F-78D8-D09C-C4B7548A4FBD}"/>
              </a:ext>
            </a:extLst>
          </p:cNvPr>
          <p:cNvSpPr>
            <a:spLocks noGrp="1"/>
          </p:cNvSpPr>
          <p:nvPr>
            <p:ph sz="quarter" idx="1"/>
          </p:nvPr>
        </p:nvSpPr>
        <p:spPr/>
        <p:txBody>
          <a:bodyPr/>
          <a:lstStyle/>
          <a:p>
            <a:r>
              <a:rPr lang="en-IN" dirty="0"/>
              <a:t>Rawls argues:</a:t>
            </a:r>
          </a:p>
          <a:p>
            <a:pPr lvl="1"/>
            <a:r>
              <a:rPr lang="en-US" dirty="0"/>
              <a:t>Society must correct unfair starting points</a:t>
            </a:r>
          </a:p>
          <a:p>
            <a:pPr lvl="1"/>
            <a:r>
              <a:rPr lang="en-US" dirty="0"/>
              <a:t>Institutions should regulate social and economic inequalities</a:t>
            </a:r>
          </a:p>
          <a:p>
            <a:pPr lvl="1"/>
            <a:r>
              <a:rPr lang="en-US" dirty="0"/>
              <a:t>Equal liberty + Fair equality of opportunity</a:t>
            </a:r>
          </a:p>
          <a:p>
            <a:pPr lvl="1"/>
            <a:endParaRPr lang="en-US" dirty="0"/>
          </a:p>
          <a:p>
            <a:r>
              <a:rPr lang="en-IN" dirty="0"/>
              <a:t>Key Concept:</a:t>
            </a:r>
          </a:p>
          <a:p>
            <a:pPr lvl="1"/>
            <a:r>
              <a:rPr lang="en-US" dirty="0"/>
              <a:t>👉 Fair equality of opportunity ≠ mere equality of opportunity</a:t>
            </a:r>
            <a:endParaRPr lang="en-IN" dirty="0"/>
          </a:p>
        </p:txBody>
      </p:sp>
    </p:spTree>
    <p:extLst>
      <p:ext uri="{BB962C8B-B14F-4D97-AF65-F5344CB8AC3E}">
        <p14:creationId xmlns:p14="http://schemas.microsoft.com/office/powerpoint/2010/main" val="289765393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8CD887-5496-F6FC-73A0-D71492789CD1}"/>
              </a:ext>
            </a:extLst>
          </p:cNvPr>
          <p:cNvSpPr>
            <a:spLocks noGrp="1"/>
          </p:cNvSpPr>
          <p:nvPr>
            <p:ph type="title"/>
          </p:nvPr>
        </p:nvSpPr>
        <p:spPr>
          <a:xfrm>
            <a:off x="457200" y="274638"/>
            <a:ext cx="7467600" cy="792162"/>
          </a:xfrm>
        </p:spPr>
        <p:txBody>
          <a:bodyPr/>
          <a:lstStyle/>
          <a:p>
            <a:r>
              <a:rPr lang="en-IN" dirty="0"/>
              <a:t>Sen and Capabilities</a:t>
            </a:r>
          </a:p>
        </p:txBody>
      </p:sp>
      <p:sp>
        <p:nvSpPr>
          <p:cNvPr id="3" name="Content Placeholder 2">
            <a:extLst>
              <a:ext uri="{FF2B5EF4-FFF2-40B4-BE49-F238E27FC236}">
                <a16:creationId xmlns:a16="http://schemas.microsoft.com/office/drawing/2014/main" id="{D468329A-934B-73DF-8879-10B97A0D3036}"/>
              </a:ext>
            </a:extLst>
          </p:cNvPr>
          <p:cNvSpPr>
            <a:spLocks noGrp="1"/>
          </p:cNvSpPr>
          <p:nvPr>
            <p:ph sz="quarter" idx="1"/>
          </p:nvPr>
        </p:nvSpPr>
        <p:spPr/>
        <p:txBody>
          <a:bodyPr>
            <a:normAutofit/>
          </a:bodyPr>
          <a:lstStyle/>
          <a:p>
            <a:r>
              <a:rPr lang="en-IN" dirty="0"/>
              <a:t>Sen asks:</a:t>
            </a:r>
          </a:p>
          <a:p>
            <a:r>
              <a:rPr lang="en-IN" dirty="0"/>
              <a:t>Equal in what?</a:t>
            </a:r>
          </a:p>
          <a:p>
            <a:pPr lvl="1"/>
            <a:r>
              <a:rPr lang="en-IN" dirty="0"/>
              <a:t>Income?</a:t>
            </a:r>
          </a:p>
          <a:p>
            <a:pPr lvl="1"/>
            <a:r>
              <a:rPr lang="en-IN" dirty="0"/>
              <a:t>Resources?</a:t>
            </a:r>
          </a:p>
          <a:p>
            <a:pPr lvl="1"/>
            <a:r>
              <a:rPr lang="en-IN" dirty="0"/>
              <a:t>Utility?</a:t>
            </a:r>
          </a:p>
          <a:p>
            <a:pPr lvl="1"/>
            <a:r>
              <a:rPr lang="en-IN" dirty="0"/>
              <a:t>Or Capabilities?</a:t>
            </a:r>
          </a:p>
          <a:p>
            <a:r>
              <a:rPr lang="en-US" dirty="0"/>
              <a:t>People need different support because:</a:t>
            </a:r>
          </a:p>
          <a:p>
            <a:pPr lvl="1"/>
            <a:r>
              <a:rPr lang="en-IN" dirty="0"/>
              <a:t>Age</a:t>
            </a:r>
          </a:p>
          <a:p>
            <a:pPr lvl="1"/>
            <a:r>
              <a:rPr lang="en-IN" dirty="0"/>
              <a:t>Disability</a:t>
            </a:r>
          </a:p>
          <a:p>
            <a:pPr lvl="1"/>
            <a:r>
              <a:rPr lang="en-IN" dirty="0"/>
              <a:t>Social location</a:t>
            </a:r>
          </a:p>
          <a:p>
            <a:pPr lvl="1"/>
            <a:endParaRPr lang="en-IN" dirty="0"/>
          </a:p>
          <a:p>
            <a:r>
              <a:rPr lang="en-US" dirty="0"/>
              <a:t>Therefore, equal resources ≠ equal freedom.</a:t>
            </a:r>
            <a:endParaRPr lang="en-IN" dirty="0"/>
          </a:p>
        </p:txBody>
      </p:sp>
    </p:spTree>
    <p:extLst>
      <p:ext uri="{BB962C8B-B14F-4D97-AF65-F5344CB8AC3E}">
        <p14:creationId xmlns:p14="http://schemas.microsoft.com/office/powerpoint/2010/main" val="126545097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D213D9-0D31-C210-C991-88C2D0CE6B0D}"/>
              </a:ext>
            </a:extLst>
          </p:cNvPr>
          <p:cNvSpPr>
            <a:spLocks noGrp="1"/>
          </p:cNvSpPr>
          <p:nvPr>
            <p:ph type="title"/>
          </p:nvPr>
        </p:nvSpPr>
        <p:spPr>
          <a:xfrm>
            <a:off x="457200" y="274638"/>
            <a:ext cx="7467600" cy="944562"/>
          </a:xfrm>
        </p:spPr>
        <p:txBody>
          <a:bodyPr>
            <a:normAutofit fontScale="90000"/>
          </a:bodyPr>
          <a:lstStyle/>
          <a:p>
            <a:pPr algn="ctr"/>
            <a:r>
              <a:rPr lang="en-IN" dirty="0"/>
              <a:t>Indian Context – Differential Treatment</a:t>
            </a:r>
          </a:p>
        </p:txBody>
      </p:sp>
      <p:sp>
        <p:nvSpPr>
          <p:cNvPr id="3" name="Content Placeholder 2">
            <a:extLst>
              <a:ext uri="{FF2B5EF4-FFF2-40B4-BE49-F238E27FC236}">
                <a16:creationId xmlns:a16="http://schemas.microsoft.com/office/drawing/2014/main" id="{E4DEDDF5-8B07-A89F-DB1D-F8F8E284A1BB}"/>
              </a:ext>
            </a:extLst>
          </p:cNvPr>
          <p:cNvSpPr>
            <a:spLocks noGrp="1"/>
          </p:cNvSpPr>
          <p:nvPr>
            <p:ph sz="quarter" idx="1"/>
          </p:nvPr>
        </p:nvSpPr>
        <p:spPr/>
        <p:txBody>
          <a:bodyPr/>
          <a:lstStyle/>
          <a:p>
            <a:r>
              <a:rPr lang="en-IN" dirty="0"/>
              <a:t>Examples:</a:t>
            </a:r>
          </a:p>
          <a:p>
            <a:pPr lvl="1"/>
            <a:r>
              <a:rPr lang="en-IN" dirty="0"/>
              <a:t>Reservation policies</a:t>
            </a:r>
          </a:p>
          <a:p>
            <a:pPr lvl="1"/>
            <a:r>
              <a:rPr lang="en-IN" dirty="0"/>
              <a:t>SC/ST/OBC quotas</a:t>
            </a:r>
          </a:p>
          <a:p>
            <a:pPr lvl="1"/>
            <a:r>
              <a:rPr lang="en-US" dirty="0"/>
              <a:t>Women’s reservation in local bodies</a:t>
            </a:r>
          </a:p>
          <a:p>
            <a:pPr lvl="1"/>
            <a:r>
              <a:rPr lang="en-IN" dirty="0"/>
              <a:t>Scholarships for marginalized communities</a:t>
            </a:r>
          </a:p>
          <a:p>
            <a:endParaRPr lang="en-IN" dirty="0"/>
          </a:p>
          <a:p>
            <a:endParaRPr lang="en-IN" dirty="0"/>
          </a:p>
          <a:p>
            <a:r>
              <a:rPr lang="en-US" dirty="0"/>
              <a:t>These are based on recognition of historical injustices.</a:t>
            </a:r>
            <a:endParaRPr lang="en-IN" dirty="0"/>
          </a:p>
        </p:txBody>
      </p:sp>
    </p:spTree>
    <p:extLst>
      <p:ext uri="{BB962C8B-B14F-4D97-AF65-F5344CB8AC3E}">
        <p14:creationId xmlns:p14="http://schemas.microsoft.com/office/powerpoint/2010/main" val="193652686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DCCCE9-685C-8799-7A36-13B6B02BA8A7}"/>
              </a:ext>
            </a:extLst>
          </p:cNvPr>
          <p:cNvSpPr>
            <a:spLocks noGrp="1"/>
          </p:cNvSpPr>
          <p:nvPr>
            <p:ph type="title"/>
          </p:nvPr>
        </p:nvSpPr>
        <p:spPr>
          <a:xfrm>
            <a:off x="457200" y="274638"/>
            <a:ext cx="7467600" cy="1020762"/>
          </a:xfrm>
        </p:spPr>
        <p:txBody>
          <a:bodyPr/>
          <a:lstStyle/>
          <a:p>
            <a:pPr algn="ctr"/>
            <a:r>
              <a:rPr lang="en-US" dirty="0"/>
              <a:t>Debate – Is Differential Treatment Fair?</a:t>
            </a:r>
            <a:endParaRPr lang="en-IN" dirty="0"/>
          </a:p>
        </p:txBody>
      </p:sp>
      <p:sp>
        <p:nvSpPr>
          <p:cNvPr id="3" name="Content Placeholder 2">
            <a:extLst>
              <a:ext uri="{FF2B5EF4-FFF2-40B4-BE49-F238E27FC236}">
                <a16:creationId xmlns:a16="http://schemas.microsoft.com/office/drawing/2014/main" id="{B5F3FF2B-CF67-6992-DF4F-460D06425A5B}"/>
              </a:ext>
            </a:extLst>
          </p:cNvPr>
          <p:cNvSpPr>
            <a:spLocks noGrp="1"/>
          </p:cNvSpPr>
          <p:nvPr>
            <p:ph sz="quarter" idx="1"/>
          </p:nvPr>
        </p:nvSpPr>
        <p:spPr/>
        <p:txBody>
          <a:bodyPr/>
          <a:lstStyle/>
          <a:p>
            <a:r>
              <a:rPr lang="en-IN" dirty="0"/>
              <a:t>Critics argue:</a:t>
            </a:r>
          </a:p>
          <a:p>
            <a:pPr lvl="1"/>
            <a:r>
              <a:rPr lang="en-IN" dirty="0"/>
              <a:t>It violates merit</a:t>
            </a:r>
          </a:p>
          <a:p>
            <a:pPr lvl="1"/>
            <a:r>
              <a:rPr lang="en-IN" dirty="0"/>
              <a:t>It creates reverse discrimination</a:t>
            </a:r>
          </a:p>
          <a:p>
            <a:endParaRPr lang="en-IN" dirty="0"/>
          </a:p>
          <a:p>
            <a:r>
              <a:rPr lang="en-IN" dirty="0"/>
              <a:t>Supporters argue:</a:t>
            </a:r>
          </a:p>
          <a:p>
            <a:pPr lvl="1"/>
            <a:r>
              <a:rPr lang="en-IN" dirty="0"/>
              <a:t>Merit is socially constructed</a:t>
            </a:r>
          </a:p>
          <a:p>
            <a:pPr lvl="1"/>
            <a:r>
              <a:rPr lang="en-US" dirty="0"/>
              <a:t>Historical injustice must be corrected</a:t>
            </a:r>
          </a:p>
          <a:p>
            <a:pPr lvl="1"/>
            <a:r>
              <a:rPr lang="en-US" dirty="0"/>
              <a:t>Equality sometimes requires unequal treatment</a:t>
            </a:r>
            <a:endParaRPr lang="en-IN" dirty="0"/>
          </a:p>
        </p:txBody>
      </p:sp>
    </p:spTree>
    <p:extLst>
      <p:ext uri="{BB962C8B-B14F-4D97-AF65-F5344CB8AC3E}">
        <p14:creationId xmlns:p14="http://schemas.microsoft.com/office/powerpoint/2010/main" val="181601227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2EFBC5-C1F2-8D2D-1009-6A15B677F84C}"/>
              </a:ext>
            </a:extLst>
          </p:cNvPr>
          <p:cNvSpPr>
            <a:spLocks noGrp="1"/>
          </p:cNvSpPr>
          <p:nvPr>
            <p:ph type="title"/>
          </p:nvPr>
        </p:nvSpPr>
        <p:spPr>
          <a:xfrm>
            <a:off x="457200" y="274638"/>
            <a:ext cx="7467600" cy="792162"/>
          </a:xfrm>
        </p:spPr>
        <p:txBody>
          <a:bodyPr/>
          <a:lstStyle/>
          <a:p>
            <a:pPr algn="ctr"/>
            <a:r>
              <a:rPr lang="en-IN" dirty="0"/>
              <a:t>Egalitarianism and Social Justice</a:t>
            </a:r>
          </a:p>
        </p:txBody>
      </p:sp>
      <p:sp>
        <p:nvSpPr>
          <p:cNvPr id="3" name="Content Placeholder 2">
            <a:extLst>
              <a:ext uri="{FF2B5EF4-FFF2-40B4-BE49-F238E27FC236}">
                <a16:creationId xmlns:a16="http://schemas.microsoft.com/office/drawing/2014/main" id="{E328CE8B-8B39-7707-91AC-6D5F02D664EE}"/>
              </a:ext>
            </a:extLst>
          </p:cNvPr>
          <p:cNvSpPr>
            <a:spLocks noGrp="1"/>
          </p:cNvSpPr>
          <p:nvPr>
            <p:ph sz="quarter" idx="1"/>
          </p:nvPr>
        </p:nvSpPr>
        <p:spPr>
          <a:xfrm>
            <a:off x="457200" y="1524000"/>
            <a:ext cx="7467600" cy="4949952"/>
          </a:xfrm>
        </p:spPr>
        <p:txBody>
          <a:bodyPr/>
          <a:lstStyle/>
          <a:p>
            <a:r>
              <a:rPr lang="en-IN" dirty="0"/>
              <a:t>Core idea:</a:t>
            </a:r>
          </a:p>
          <a:p>
            <a:pPr lvl="1"/>
            <a:r>
              <a:rPr lang="en-IN" dirty="0"/>
              <a:t>Equality is not sameness.</a:t>
            </a:r>
          </a:p>
          <a:p>
            <a:endParaRPr lang="en-IN" dirty="0"/>
          </a:p>
          <a:p>
            <a:r>
              <a:rPr lang="en-IN" dirty="0"/>
              <a:t>True egalitarianism:</a:t>
            </a:r>
          </a:p>
          <a:p>
            <a:pPr lvl="1"/>
            <a:r>
              <a:rPr lang="en-IN" dirty="0"/>
              <a:t>Recognizes structural injustice</a:t>
            </a:r>
          </a:p>
          <a:p>
            <a:pPr lvl="1"/>
            <a:r>
              <a:rPr lang="en-IN" dirty="0"/>
              <a:t>Supports redistributive policies</a:t>
            </a:r>
          </a:p>
          <a:p>
            <a:pPr lvl="1"/>
            <a:r>
              <a:rPr lang="en-US" dirty="0"/>
              <a:t>Promotes dignity and equal respect</a:t>
            </a:r>
            <a:endParaRPr lang="en-IN" dirty="0"/>
          </a:p>
        </p:txBody>
      </p:sp>
    </p:spTree>
    <p:extLst>
      <p:ext uri="{BB962C8B-B14F-4D97-AF65-F5344CB8AC3E}">
        <p14:creationId xmlns:p14="http://schemas.microsoft.com/office/powerpoint/2010/main" val="8441665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4B07000-BEE4-5B6D-4D3F-B514CCCAB137}"/>
              </a:ext>
            </a:extLst>
          </p:cNvPr>
          <p:cNvSpPr>
            <a:spLocks noGrp="1"/>
          </p:cNvSpPr>
          <p:nvPr>
            <p:ph sz="quarter" idx="1"/>
          </p:nvPr>
        </p:nvSpPr>
        <p:spPr>
          <a:xfrm>
            <a:off x="457200" y="609600"/>
            <a:ext cx="7924800" cy="5864352"/>
          </a:xfrm>
        </p:spPr>
        <p:txBody>
          <a:bodyPr/>
          <a:lstStyle/>
          <a:p>
            <a:r>
              <a:rPr lang="en-IN" b="1" dirty="0"/>
              <a:t>Unit-III: Rights and Obligation </a:t>
            </a:r>
            <a:endParaRPr lang="en-IN" dirty="0"/>
          </a:p>
          <a:p>
            <a:pPr lvl="1"/>
            <a:r>
              <a:rPr lang="en-US" dirty="0"/>
              <a:t>The Universality of Rights and Differentiated Rights </a:t>
            </a:r>
          </a:p>
          <a:p>
            <a:pPr lvl="1"/>
            <a:r>
              <a:rPr lang="en-US" dirty="0"/>
              <a:t>Rights, Obligation and Civil Disobedience </a:t>
            </a:r>
          </a:p>
          <a:p>
            <a:pPr lvl="1"/>
            <a:r>
              <a:rPr lang="en-US" dirty="0"/>
              <a:t>Theories of Political Obligation: Conservatism, Consent Theory, Anarchism </a:t>
            </a:r>
          </a:p>
          <a:p>
            <a:endParaRPr lang="en-IN" dirty="0"/>
          </a:p>
          <a:p>
            <a:r>
              <a:rPr lang="en-IN" b="1" dirty="0"/>
              <a:t>Unit-IV: Major Debates </a:t>
            </a:r>
            <a:endParaRPr lang="en-IN" dirty="0"/>
          </a:p>
          <a:p>
            <a:pPr lvl="1"/>
            <a:r>
              <a:rPr lang="en-US" dirty="0"/>
              <a:t>Whatever happens to nation-state? </a:t>
            </a:r>
            <a:r>
              <a:rPr lang="en-US" i="1" dirty="0"/>
              <a:t>Sovereignty under Globalization</a:t>
            </a:r>
            <a:r>
              <a:rPr lang="en-US" dirty="0"/>
              <a:t>. </a:t>
            </a:r>
          </a:p>
          <a:p>
            <a:pPr lvl="1"/>
            <a:r>
              <a:rPr lang="en-US" dirty="0"/>
              <a:t>How do we accommodate diversity in plural society? </a:t>
            </a:r>
            <a:r>
              <a:rPr lang="en-US" i="1" dirty="0"/>
              <a:t>Diversity and Multiculturalism</a:t>
            </a:r>
            <a:r>
              <a:rPr lang="en-US" dirty="0"/>
              <a:t>. </a:t>
            </a:r>
          </a:p>
          <a:p>
            <a:pPr lvl="1"/>
            <a:r>
              <a:rPr lang="en-US" dirty="0"/>
              <a:t>How do we deal with the </a:t>
            </a:r>
            <a:r>
              <a:rPr lang="en-US" i="1" dirty="0"/>
              <a:t>climate changes</a:t>
            </a:r>
            <a:r>
              <a:rPr lang="en-US" dirty="0"/>
              <a:t>? </a:t>
            </a:r>
            <a:r>
              <a:rPr lang="en-US" i="1" dirty="0"/>
              <a:t>Ecological Rights </a:t>
            </a:r>
            <a:r>
              <a:rPr lang="en-US" dirty="0"/>
              <a:t>as human rights </a:t>
            </a:r>
          </a:p>
          <a:p>
            <a:endParaRPr lang="en-IN" dirty="0"/>
          </a:p>
        </p:txBody>
      </p:sp>
    </p:spTree>
    <p:extLst>
      <p:ext uri="{BB962C8B-B14F-4D97-AF65-F5344CB8AC3E}">
        <p14:creationId xmlns:p14="http://schemas.microsoft.com/office/powerpoint/2010/main" val="80099620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Aniruddha\Desktop\Thank You.jpg"/>
          <p:cNvPicPr>
            <a:picLocks noGrp="1" noChangeAspect="1" noChangeArrowheads="1"/>
          </p:cNvPicPr>
          <p:nvPr>
            <p:ph sz="quarter" idx="1"/>
          </p:nvPr>
        </p:nvPicPr>
        <p:blipFill>
          <a:blip r:embed="rId2" cstate="print"/>
          <a:srcRect/>
          <a:stretch>
            <a:fillRect/>
          </a:stretch>
        </p:blipFill>
        <p:spPr bwMode="auto">
          <a:xfrm>
            <a:off x="609600" y="685801"/>
            <a:ext cx="7924800" cy="5651500"/>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1676400"/>
            <a:ext cx="8229600" cy="4876800"/>
          </a:xfrm>
        </p:spPr>
        <p:txBody>
          <a:bodyPr>
            <a:normAutofit/>
          </a:bodyPr>
          <a:lstStyle/>
          <a:p>
            <a:r>
              <a:rPr lang="en-IN" b="1" dirty="0"/>
              <a:t>Unit-I: Freedom and Equality </a:t>
            </a:r>
            <a:endParaRPr lang="en-IN" dirty="0"/>
          </a:p>
          <a:p>
            <a:pPr lvl="1"/>
            <a:r>
              <a:rPr lang="en-US" dirty="0"/>
              <a:t>Freedom: Lockean notion of Negative Freedom &amp; Amartya Sen’s notion of Development as Freedom </a:t>
            </a:r>
          </a:p>
          <a:p>
            <a:pPr lvl="1"/>
            <a:r>
              <a:rPr lang="en-US" dirty="0"/>
              <a:t>Equality: Procedural Equality and Substantive Equality </a:t>
            </a:r>
          </a:p>
          <a:p>
            <a:pPr lvl="1"/>
            <a:r>
              <a:rPr lang="en-US" dirty="0"/>
              <a:t>Egalitarianism: Background inequalities and differential treatment </a:t>
            </a:r>
          </a:p>
          <a:p>
            <a:endParaRPr lang="en-US" dirty="0">
              <a:latin typeface="Angsana New" pitchFamily="18" charset="-34"/>
              <a:cs typeface="Angsana New" pitchFamily="18" charset="-34"/>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777986-AC80-6662-6371-9A295A9FBB09}"/>
              </a:ext>
            </a:extLst>
          </p:cNvPr>
          <p:cNvSpPr>
            <a:spLocks noGrp="1"/>
          </p:cNvSpPr>
          <p:nvPr>
            <p:ph type="title"/>
          </p:nvPr>
        </p:nvSpPr>
        <p:spPr>
          <a:xfrm>
            <a:off x="457200" y="274638"/>
            <a:ext cx="7467600" cy="1096962"/>
          </a:xfrm>
        </p:spPr>
        <p:txBody>
          <a:bodyPr>
            <a:normAutofit fontScale="90000"/>
          </a:bodyPr>
          <a:lstStyle/>
          <a:p>
            <a:pPr algn="ctr"/>
            <a:r>
              <a:rPr lang="en-US" dirty="0"/>
              <a:t>Freedom: Lockean notion of Negative Freedom &amp; Amartya Sen’s notion of Development as Freedom </a:t>
            </a:r>
            <a:endParaRPr lang="en-IN" dirty="0"/>
          </a:p>
        </p:txBody>
      </p:sp>
      <p:sp>
        <p:nvSpPr>
          <p:cNvPr id="3" name="Content Placeholder 2">
            <a:extLst>
              <a:ext uri="{FF2B5EF4-FFF2-40B4-BE49-F238E27FC236}">
                <a16:creationId xmlns:a16="http://schemas.microsoft.com/office/drawing/2014/main" id="{BC4891F6-532D-B682-88C5-FEFB08FAB354}"/>
              </a:ext>
            </a:extLst>
          </p:cNvPr>
          <p:cNvSpPr>
            <a:spLocks noGrp="1"/>
          </p:cNvSpPr>
          <p:nvPr>
            <p:ph sz="quarter" idx="1"/>
          </p:nvPr>
        </p:nvSpPr>
        <p:spPr/>
        <p:txBody>
          <a:bodyPr/>
          <a:lstStyle/>
          <a:p>
            <a:r>
              <a:rPr lang="en-US" dirty="0"/>
              <a:t>Simple: Freedom is the state of being free.</a:t>
            </a:r>
          </a:p>
          <a:p>
            <a:r>
              <a:rPr lang="en-US" dirty="0"/>
              <a:t>Freedom means not confined or restrained in any manner. </a:t>
            </a:r>
          </a:p>
          <a:p>
            <a:r>
              <a:rPr lang="en-IN" b="1" dirty="0"/>
              <a:t>John Locke – Background</a:t>
            </a:r>
          </a:p>
          <a:p>
            <a:pPr lvl="1"/>
            <a:r>
              <a:rPr lang="en-US" altLang="en-US" dirty="0">
                <a:latin typeface="+mj-lt"/>
              </a:rPr>
              <a:t>John Locke (1632–1704)</a:t>
            </a:r>
          </a:p>
          <a:p>
            <a:pPr lvl="1"/>
            <a:r>
              <a:rPr lang="en-US" altLang="en-US" dirty="0">
                <a:latin typeface="+mj-lt"/>
              </a:rPr>
              <a:t>English political philosopher</a:t>
            </a:r>
          </a:p>
          <a:p>
            <a:pPr lvl="1"/>
            <a:r>
              <a:rPr lang="en-US" altLang="en-US" dirty="0">
                <a:latin typeface="+mj-lt"/>
              </a:rPr>
              <a:t>Key work: </a:t>
            </a:r>
            <a:r>
              <a:rPr lang="en-US" altLang="en-US" i="1" dirty="0">
                <a:latin typeface="+mj-lt"/>
              </a:rPr>
              <a:t>Two Treatises of Government</a:t>
            </a:r>
          </a:p>
          <a:p>
            <a:pPr lvl="1"/>
            <a:r>
              <a:rPr lang="en-US" altLang="en-US" dirty="0">
                <a:latin typeface="+mj-lt"/>
              </a:rPr>
              <a:t>Known as the father of classical liberalism</a:t>
            </a:r>
          </a:p>
          <a:p>
            <a:endParaRPr lang="en-IN" dirty="0"/>
          </a:p>
        </p:txBody>
      </p:sp>
    </p:spTree>
    <p:extLst>
      <p:ext uri="{BB962C8B-B14F-4D97-AF65-F5344CB8AC3E}">
        <p14:creationId xmlns:p14="http://schemas.microsoft.com/office/powerpoint/2010/main" val="26892866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F940A5-FF47-ED52-CA31-BD2B9EA7E55E}"/>
              </a:ext>
            </a:extLst>
          </p:cNvPr>
          <p:cNvSpPr>
            <a:spLocks noGrp="1"/>
          </p:cNvSpPr>
          <p:nvPr>
            <p:ph type="title"/>
          </p:nvPr>
        </p:nvSpPr>
        <p:spPr>
          <a:xfrm>
            <a:off x="457200" y="457200"/>
            <a:ext cx="7467600" cy="715962"/>
          </a:xfrm>
        </p:spPr>
        <p:txBody>
          <a:bodyPr/>
          <a:lstStyle/>
          <a:p>
            <a:r>
              <a:rPr lang="en-IN" dirty="0"/>
              <a:t>Locke’s Idea of Freedom</a:t>
            </a:r>
          </a:p>
        </p:txBody>
      </p:sp>
      <p:sp>
        <p:nvSpPr>
          <p:cNvPr id="3" name="Content Placeholder 2">
            <a:extLst>
              <a:ext uri="{FF2B5EF4-FFF2-40B4-BE49-F238E27FC236}">
                <a16:creationId xmlns:a16="http://schemas.microsoft.com/office/drawing/2014/main" id="{8C31C8AD-725A-5329-402D-13D691E93E88}"/>
              </a:ext>
            </a:extLst>
          </p:cNvPr>
          <p:cNvSpPr>
            <a:spLocks noGrp="1"/>
          </p:cNvSpPr>
          <p:nvPr>
            <p:ph sz="quarter" idx="1"/>
          </p:nvPr>
        </p:nvSpPr>
        <p:spPr>
          <a:xfrm>
            <a:off x="457200" y="1905000"/>
            <a:ext cx="7467600" cy="3657600"/>
          </a:xfrm>
        </p:spPr>
        <p:txBody>
          <a:bodyPr/>
          <a:lstStyle/>
          <a:p>
            <a:r>
              <a:rPr lang="en-US" dirty="0" err="1"/>
              <a:t>Emphasise</a:t>
            </a:r>
            <a:r>
              <a:rPr lang="en-US" dirty="0"/>
              <a:t> that for Locke, freedom does not mean absence of all rules. Laws are necessary to protect liberty from arbitrary power.</a:t>
            </a:r>
          </a:p>
          <a:p>
            <a:r>
              <a:rPr lang="en-US" dirty="0"/>
              <a:t>Freedom means </a:t>
            </a:r>
            <a:r>
              <a:rPr lang="en-US" b="1" dirty="0"/>
              <a:t>absence of external restraint</a:t>
            </a:r>
            <a:endParaRPr lang="en-US" dirty="0"/>
          </a:p>
          <a:p>
            <a:r>
              <a:rPr lang="en-US" dirty="0"/>
              <a:t>Individuals are free when not interfered with by others or the state</a:t>
            </a:r>
          </a:p>
          <a:p>
            <a:r>
              <a:rPr lang="en-US" dirty="0"/>
              <a:t>Freedom exists within the limits of law</a:t>
            </a:r>
          </a:p>
          <a:p>
            <a:endParaRPr lang="en-IN" dirty="0"/>
          </a:p>
        </p:txBody>
      </p:sp>
    </p:spTree>
    <p:extLst>
      <p:ext uri="{BB962C8B-B14F-4D97-AF65-F5344CB8AC3E}">
        <p14:creationId xmlns:p14="http://schemas.microsoft.com/office/powerpoint/2010/main" val="8206719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E1F405-B2A6-462E-2504-D5B5A110FB13}"/>
              </a:ext>
            </a:extLst>
          </p:cNvPr>
          <p:cNvSpPr>
            <a:spLocks noGrp="1"/>
          </p:cNvSpPr>
          <p:nvPr>
            <p:ph type="title"/>
          </p:nvPr>
        </p:nvSpPr>
        <p:spPr/>
        <p:txBody>
          <a:bodyPr/>
          <a:lstStyle/>
          <a:p>
            <a:r>
              <a:rPr lang="en-IN" dirty="0"/>
              <a:t>Negative Freedom (Lockean Sense)</a:t>
            </a:r>
          </a:p>
        </p:txBody>
      </p:sp>
      <p:sp>
        <p:nvSpPr>
          <p:cNvPr id="3" name="Content Placeholder 2">
            <a:extLst>
              <a:ext uri="{FF2B5EF4-FFF2-40B4-BE49-F238E27FC236}">
                <a16:creationId xmlns:a16="http://schemas.microsoft.com/office/drawing/2014/main" id="{03B0BD07-36E2-994E-0494-5A8BB082BA1D}"/>
              </a:ext>
            </a:extLst>
          </p:cNvPr>
          <p:cNvSpPr>
            <a:spLocks noGrp="1"/>
          </p:cNvSpPr>
          <p:nvPr>
            <p:ph sz="quarter" idx="1"/>
          </p:nvPr>
        </p:nvSpPr>
        <p:spPr/>
        <p:txBody>
          <a:bodyPr/>
          <a:lstStyle/>
          <a:p>
            <a:r>
              <a:rPr lang="en-US" dirty="0"/>
              <a:t>Freedom from external constraints</a:t>
            </a:r>
          </a:p>
          <a:p>
            <a:r>
              <a:rPr lang="en-US" altLang="en-US" dirty="0">
                <a:latin typeface="+mj-lt"/>
              </a:rPr>
              <a:t>Freedom from external constraints</a:t>
            </a:r>
          </a:p>
          <a:p>
            <a:r>
              <a:rPr lang="en-US" altLang="en-US" dirty="0">
                <a:latin typeface="+mj-lt"/>
              </a:rPr>
              <a:t>Absence of coercion by state or individuals</a:t>
            </a:r>
          </a:p>
          <a:p>
            <a:r>
              <a:rPr lang="en-US" altLang="en-US" dirty="0">
                <a:latin typeface="+mj-lt"/>
              </a:rPr>
              <a:t>Closely linked with liberal constitutionalism</a:t>
            </a:r>
          </a:p>
          <a:p>
            <a:r>
              <a:rPr lang="en-US" altLang="en-US" dirty="0">
                <a:latin typeface="+mj-lt"/>
              </a:rPr>
              <a:t>Freedom </a:t>
            </a:r>
            <a:r>
              <a:rPr lang="en-US" altLang="en-US" i="1" dirty="0">
                <a:latin typeface="+mj-lt"/>
              </a:rPr>
              <a:t>from</a:t>
            </a:r>
            <a:r>
              <a:rPr lang="en-US" altLang="en-US" dirty="0">
                <a:latin typeface="+mj-lt"/>
              </a:rPr>
              <a:t> interference</a:t>
            </a:r>
          </a:p>
          <a:p>
            <a:r>
              <a:rPr lang="en-US" altLang="en-US" dirty="0">
                <a:latin typeface="+mj-lt"/>
              </a:rPr>
              <a:t>Individuals are free to act according to their own will</a:t>
            </a:r>
          </a:p>
          <a:p>
            <a:r>
              <a:rPr lang="en-US" altLang="en-US" dirty="0">
                <a:latin typeface="+mj-lt"/>
              </a:rPr>
              <a:t>State should not unnecessarily interfere</a:t>
            </a:r>
          </a:p>
          <a:p>
            <a:r>
              <a:rPr lang="en-US" altLang="en-US" dirty="0">
                <a:latin typeface="+mj-lt"/>
              </a:rPr>
              <a:t>Law exists to protect freedom, not destroy it</a:t>
            </a:r>
          </a:p>
          <a:p>
            <a:endParaRPr lang="en-IN" dirty="0"/>
          </a:p>
        </p:txBody>
      </p:sp>
    </p:spTree>
    <p:extLst>
      <p:ext uri="{BB962C8B-B14F-4D97-AF65-F5344CB8AC3E}">
        <p14:creationId xmlns:p14="http://schemas.microsoft.com/office/powerpoint/2010/main" val="103074766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8258</TotalTime>
  <Words>2265</Words>
  <Application>Microsoft Office PowerPoint</Application>
  <PresentationFormat>On-screen Show (4:3)</PresentationFormat>
  <Paragraphs>398</Paragraphs>
  <Slides>50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50</vt:i4>
      </vt:variant>
    </vt:vector>
  </HeadingPairs>
  <TitlesOfParts>
    <vt:vector size="57" baseType="lpstr">
      <vt:lpstr>Agency FB</vt:lpstr>
      <vt:lpstr>Andalus</vt:lpstr>
      <vt:lpstr>Angsana New</vt:lpstr>
      <vt:lpstr>Century Schoolbook</vt:lpstr>
      <vt:lpstr>Wingdings</vt:lpstr>
      <vt:lpstr>Wingdings 2</vt:lpstr>
      <vt:lpstr>Oriel</vt:lpstr>
      <vt:lpstr>  POL040204: Political Theory: Concepts and Debates  </vt:lpstr>
      <vt:lpstr>Introduction</vt:lpstr>
      <vt:lpstr>PowerPoint Presentation</vt:lpstr>
      <vt:lpstr>PowerPoint Presentation</vt:lpstr>
      <vt:lpstr>PowerPoint Presentation</vt:lpstr>
      <vt:lpstr>PowerPoint Presentation</vt:lpstr>
      <vt:lpstr>Freedom: Lockean notion of Negative Freedom &amp; Amartya Sen’s notion of Development as Freedom </vt:lpstr>
      <vt:lpstr>Locke’s Idea of Freedom</vt:lpstr>
      <vt:lpstr>Negative Freedom (Lockean Sense)</vt:lpstr>
      <vt:lpstr>Freedom and Natural Rights in Locke</vt:lpstr>
      <vt:lpstr>Limits to Freedom in Locke</vt:lpstr>
      <vt:lpstr>Criticism of Lockean Freedom</vt:lpstr>
      <vt:lpstr>Transition to Amartya Sen</vt:lpstr>
      <vt:lpstr>Development as Freedom – Core Idea</vt:lpstr>
      <vt:lpstr>Sen’s Concept of Positive Freedom</vt:lpstr>
      <vt:lpstr>Capability Approach</vt:lpstr>
      <vt:lpstr>Instrumental Freedoms</vt:lpstr>
      <vt:lpstr>Poverty as Unfreedom</vt:lpstr>
      <vt:lpstr>Role of the State in Sen’s Theory</vt:lpstr>
      <vt:lpstr>Equality: Procedural Equality and Substantive Equality  </vt:lpstr>
      <vt:lpstr>Meaning of Procedural Equality</vt:lpstr>
      <vt:lpstr>Core Idea of Procedural Equality</vt:lpstr>
      <vt:lpstr>Procedural Equality and Rule of Law</vt:lpstr>
      <vt:lpstr>Procedural Equality vs Substantive Equality</vt:lpstr>
      <vt:lpstr>Procedural Equality in the Indian Constitution</vt:lpstr>
      <vt:lpstr>Importance of Procedural Equality</vt:lpstr>
      <vt:lpstr>Criticism by Social Justice Thinkers</vt:lpstr>
      <vt:lpstr>Contemporary Relevance</vt:lpstr>
      <vt:lpstr>Substantive Equality</vt:lpstr>
      <vt:lpstr>What is Substantive Equality?</vt:lpstr>
      <vt:lpstr>Substantive Equality vs Formal Equality</vt:lpstr>
      <vt:lpstr>Why Substantive Equality is Necessary</vt:lpstr>
      <vt:lpstr>Substantive Equality in the Indian Constitution</vt:lpstr>
      <vt:lpstr>Affirmative Action as Substantive Equality</vt:lpstr>
      <vt:lpstr>Judicial Interpretation of Substantive Equality</vt:lpstr>
      <vt:lpstr>Substantive Equality and Gender Justice</vt:lpstr>
      <vt:lpstr>Criticism of Substantive Equality</vt:lpstr>
      <vt:lpstr>Substantive Equality in Contemporary India</vt:lpstr>
      <vt:lpstr>Egalitarianism: Background inequalities and differential treatment  </vt:lpstr>
      <vt:lpstr>What is Egalitarianism?</vt:lpstr>
      <vt:lpstr>Understanding Background Inequalities</vt:lpstr>
      <vt:lpstr>Why Background Inequalities Matter</vt:lpstr>
      <vt:lpstr>Differential Treatment – Meaning</vt:lpstr>
      <vt:lpstr>Theoretical Foundations</vt:lpstr>
      <vt:lpstr>Rawls and Background Justice</vt:lpstr>
      <vt:lpstr>Sen and Capabilities</vt:lpstr>
      <vt:lpstr>Indian Context – Differential Treatment</vt:lpstr>
      <vt:lpstr>Debate – Is Differential Treatment Fair?</vt:lpstr>
      <vt:lpstr>Egalitarianism and Social Justice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POL HC 4036  Global Politics</dc:title>
  <dc:creator>Aniruddha</dc:creator>
  <cp:lastModifiedBy>Aniruddha Kumar Baro</cp:lastModifiedBy>
  <cp:revision>132</cp:revision>
  <dcterms:created xsi:type="dcterms:W3CDTF">2006-08-16T00:00:00Z</dcterms:created>
  <dcterms:modified xsi:type="dcterms:W3CDTF">2026-02-17T04:35:36Z</dcterms:modified>
</cp:coreProperties>
</file>