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3" r:id="rId9"/>
    <p:sldId id="264" r:id="rId10"/>
    <p:sldId id="265" r:id="rId11"/>
    <p:sldId id="262"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0" r:id="rId26"/>
    <p:sldId id="279" r:id="rId27"/>
    <p:sldId id="281" r:id="rId28"/>
    <p:sldId id="282" r:id="rId29"/>
    <p:sldId id="283" r:id="rId30"/>
    <p:sldId id="284" r:id="rId31"/>
    <p:sldId id="285" r:id="rId32"/>
    <p:sldId id="286" r:id="rId33"/>
    <p:sldId id="28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Election Commission of India: Structure, Powers and Functions</a:t>
            </a:r>
            <a:endParaRPr lang="en-US" dirty="0"/>
          </a:p>
        </p:txBody>
      </p:sp>
      <p:sp>
        <p:nvSpPr>
          <p:cNvPr id="3" name="Subtitle 2"/>
          <p:cNvSpPr>
            <a:spLocks noGrp="1"/>
          </p:cNvSpPr>
          <p:nvPr>
            <p:ph type="subTitle" idx="1"/>
          </p:nvPr>
        </p:nvSpPr>
        <p:spPr/>
        <p:txBody>
          <a:bodyPr/>
          <a:lstStyle/>
          <a:p>
            <a:r>
              <a:rPr lang="en-US">
                <a:sym typeface="+mn-ea"/>
              </a:rPr>
              <a:t>Prepared by </a:t>
            </a:r>
            <a:r>
              <a:rPr lang="en-US" b="1">
                <a:sym typeface="+mn-ea"/>
              </a:rPr>
              <a:t>Dr. Parismita Bhagawati</a:t>
            </a:r>
            <a:endParaRPr lang="en-US" b="1"/>
          </a:p>
          <a:p>
            <a:r>
              <a:rPr lang="en-US">
                <a:sym typeface="+mn-ea"/>
              </a:rPr>
              <a:t>(as digital teaching material for </a:t>
            </a:r>
            <a:r>
              <a:rPr lang="en-US" altLang="en-US">
                <a:sym typeface="+mn-ea"/>
              </a:rPr>
              <a:t>Semester: 4th Semester </a:t>
            </a:r>
            <a:endParaRPr lang="en-US" altLang="en-US">
              <a:sym typeface="+mn-ea"/>
            </a:endParaRPr>
          </a:p>
          <a:p>
            <a:r>
              <a:rPr lang="en-US" altLang="en-US">
                <a:sym typeface="+mn-ea"/>
              </a:rPr>
              <a:t>Course Name: POL040204: Political Processes in India;  Unit 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40080" y="1073150"/>
            <a:ext cx="11153140" cy="3538220"/>
          </a:xfrm>
          <a:prstGeom prst="rect">
            <a:avLst/>
          </a:prstGeom>
        </p:spPr>
        <p:txBody>
          <a:bodyPr wrap="square">
            <a:spAutoFit/>
          </a:bodyPr>
          <a:p>
            <a:pPr marL="285750" indent="-285750">
              <a:buFont typeface="Arial" panose="020B0604020202020204" pitchFamily="34" charset="0"/>
              <a:buChar char="•"/>
            </a:pPr>
            <a:r>
              <a:rPr sz="2800"/>
              <a:t>As per T.N. Seshan vs Union of India (1995), all Election Commissioners have equal power and status.</a:t>
            </a:r>
            <a:endParaRPr sz="2800"/>
          </a:p>
          <a:p>
            <a:pPr marL="285750" indent="-285750">
              <a:buFont typeface="Arial" panose="020B0604020202020204" pitchFamily="34" charset="0"/>
              <a:buChar char="•"/>
            </a:pPr>
            <a:endParaRPr sz="2800"/>
          </a:p>
          <a:p>
            <a:pPr marL="285750" indent="-285750">
              <a:buFont typeface="Arial" panose="020B0604020202020204" pitchFamily="34" charset="0"/>
              <a:buChar char="•"/>
            </a:pPr>
            <a:r>
              <a:rPr sz="2800"/>
              <a:t>Functions as part of a collegiate body (collective decision-making).</a:t>
            </a:r>
            <a:endParaRPr sz="2800"/>
          </a:p>
          <a:p>
            <a:pPr marL="285750" indent="-285750">
              <a:buFont typeface="Arial" panose="020B0604020202020204" pitchFamily="34" charset="0"/>
              <a:buChar char="•"/>
            </a:pPr>
            <a:endParaRPr sz="2800"/>
          </a:p>
          <a:p>
            <a:pPr marL="285750" indent="-285750">
              <a:buFont typeface="Arial" panose="020B0604020202020204" pitchFamily="34" charset="0"/>
              <a:buChar char="•"/>
            </a:pPr>
            <a:r>
              <a:rPr sz="2800"/>
              <a:t>Considered the guardian of India’s electoral democracy.</a:t>
            </a:r>
            <a:endParaRPr sz="2800"/>
          </a:p>
          <a:p>
            <a:pPr marL="285750" indent="-285750">
              <a:buFont typeface="Arial" panose="020B0604020202020204" pitchFamily="34" charset="0"/>
              <a:buChar char="•"/>
            </a:pPr>
            <a:endParaRPr sz="2800"/>
          </a:p>
          <a:p>
            <a:pPr marL="285750" indent="-285750">
              <a:buFont typeface="Arial" panose="020B0604020202020204" pitchFamily="34" charset="0"/>
              <a:buChar char="•"/>
            </a:pPr>
            <a:r>
              <a:rPr sz="2800"/>
              <a:t>Accountable only to Parliament and the Constitution.</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67995" y="1662430"/>
            <a:ext cx="10727690" cy="2946400"/>
          </a:xfrm>
          <a:prstGeom prst="rect">
            <a:avLst/>
          </a:prstGeom>
        </p:spPr>
        <p:txBody>
          <a:bodyPr wrap="square">
            <a:spAutoFit/>
          </a:bodyPr>
          <a:p>
            <a:pPr>
              <a:spcAft>
                <a:spcPct val="60000"/>
              </a:spcAft>
            </a:pPr>
            <a:r>
              <a:rPr sz="2400" b="1"/>
              <a:t>Election Commissioners Appointment</a:t>
            </a:r>
            <a:endParaRPr sz="2400" b="1"/>
          </a:p>
          <a:p>
            <a:pPr>
              <a:buFont typeface="Arial" panose="020B0604020202020204"/>
              <a:buChar char="•"/>
            </a:pPr>
            <a:r>
              <a:rPr sz="2400"/>
              <a:t>The Chief Election Commissioner (CEC) and other Election Commissioners are appointed by the President of India under Article 324(2).</a:t>
            </a:r>
            <a:endParaRPr sz="2400"/>
          </a:p>
          <a:p>
            <a:pPr>
              <a:buFont typeface="Arial" panose="020B0604020202020204"/>
              <a:buChar char="•"/>
            </a:pPr>
            <a:endParaRPr sz="2400"/>
          </a:p>
          <a:p>
            <a:pPr>
              <a:buFont typeface="Arial" panose="020B0604020202020204"/>
              <a:buChar char="•"/>
            </a:pPr>
            <a:r>
              <a:rPr sz="2400"/>
              <a:t>The Constitution does not specify a detailed appointment procedure.</a:t>
            </a:r>
            <a:endParaRPr sz="2400"/>
          </a:p>
          <a:p>
            <a:pPr>
              <a:buFont typeface="Arial" panose="020B0604020202020204"/>
              <a:buChar char="•"/>
            </a:pPr>
            <a:endParaRPr sz="2400"/>
          </a:p>
          <a:p>
            <a:pPr>
              <a:buFont typeface="Arial" panose="020B0604020202020204"/>
              <a:buChar char="•"/>
            </a:pPr>
            <a:r>
              <a:rPr sz="2400"/>
              <a:t>Traditionally, appointments are made on the advice of the Council of Ministers.</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56565" y="2028825"/>
            <a:ext cx="10985500" cy="3046095"/>
          </a:xfrm>
          <a:prstGeom prst="rect">
            <a:avLst/>
          </a:prstGeom>
        </p:spPr>
        <p:txBody>
          <a:bodyPr wrap="square">
            <a:spAutoFit/>
          </a:bodyPr>
          <a:p>
            <a:r>
              <a:rPr sz="2400"/>
              <a:t>In March 2023, the Supreme Court recommended a collegium system (Prime Minister, Leader of Opposition, Chief Justice of India) to ensure transparency until Parliament makes a law.</a:t>
            </a:r>
            <a:endParaRPr sz="2400"/>
          </a:p>
          <a:p>
            <a:endParaRPr sz="2400"/>
          </a:p>
          <a:p>
            <a:r>
              <a:rPr sz="2400"/>
              <a:t>The formal appointment order is issued by the President of India.</a:t>
            </a:r>
            <a:endParaRPr sz="2400"/>
          </a:p>
          <a:p>
            <a:endParaRPr sz="2400"/>
          </a:p>
          <a:p>
            <a:r>
              <a:rPr sz="2400"/>
              <a:t>Their service conditions, tenure, and benefits are governed by the Election Commission (Conditions of Service) Rules, 1992.</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61950" y="677545"/>
            <a:ext cx="11268075" cy="5532120"/>
          </a:xfrm>
          <a:prstGeom prst="rect">
            <a:avLst/>
          </a:prstGeom>
        </p:spPr>
        <p:txBody>
          <a:bodyPr wrap="square">
            <a:spAutoFit/>
          </a:bodyPr>
          <a:p>
            <a:pPr>
              <a:spcAft>
                <a:spcPct val="60000"/>
              </a:spcAft>
            </a:pPr>
            <a:r>
              <a:rPr sz="2400" b="1"/>
              <a:t>Election Commissioners Tenure</a:t>
            </a:r>
            <a:endParaRPr sz="2400" b="1"/>
          </a:p>
          <a:p>
            <a:pPr>
              <a:buFont typeface="Arial" panose="020B0604020202020204"/>
              <a:buChar char="•"/>
            </a:pPr>
            <a:r>
              <a:rPr sz="2400"/>
              <a:t>Governed by the Election Commission (Conditions of Service of Election Commissioners and Transaction of Business) Act, 1991.</a:t>
            </a:r>
            <a:endParaRPr sz="2400"/>
          </a:p>
          <a:p>
            <a:pPr>
              <a:buFont typeface="Arial" panose="020B0604020202020204"/>
              <a:buChar char="•"/>
            </a:pPr>
            <a:endParaRPr sz="2400"/>
          </a:p>
          <a:p>
            <a:pPr>
              <a:buFont typeface="Arial" panose="020B0604020202020204"/>
              <a:buChar char="•"/>
            </a:pPr>
            <a:r>
              <a:rPr sz="2400"/>
              <a:t>Tenure is 6 years or up to 65 years of age, whichever is earlier.</a:t>
            </a:r>
            <a:endParaRPr sz="2400"/>
          </a:p>
          <a:p>
            <a:pPr>
              <a:buFont typeface="Arial" panose="020B0604020202020204"/>
              <a:buChar char="•"/>
            </a:pPr>
            <a:endParaRPr sz="2400"/>
          </a:p>
          <a:p>
            <a:pPr>
              <a:buFont typeface="Arial" panose="020B0604020202020204"/>
              <a:buChar char="•"/>
            </a:pPr>
            <a:r>
              <a:rPr sz="2400"/>
              <a:t>Fixed tenure ensures independence and stability.</a:t>
            </a:r>
            <a:endParaRPr sz="2400"/>
          </a:p>
          <a:p>
            <a:pPr>
              <a:buFont typeface="Arial" panose="020B0604020202020204"/>
              <a:buChar char="•"/>
            </a:pPr>
            <a:endParaRPr sz="2400"/>
          </a:p>
          <a:p>
            <a:pPr>
              <a:buFont typeface="Arial" panose="020B0604020202020204"/>
              <a:buChar char="•"/>
            </a:pPr>
            <a:r>
              <a:rPr sz="2400"/>
              <a:t>Salaries and allowances are equivalent to those of Judges of the Supreme Court.</a:t>
            </a:r>
            <a:endParaRPr sz="2400"/>
          </a:p>
          <a:p>
            <a:pPr>
              <a:buFont typeface="Arial" panose="020B0604020202020204"/>
              <a:buChar char="•"/>
            </a:pPr>
            <a:endParaRPr sz="2400"/>
          </a:p>
          <a:p>
            <a:pPr>
              <a:buFont typeface="Arial" panose="020B0604020202020204"/>
              <a:buChar char="•"/>
            </a:pPr>
            <a:r>
              <a:rPr sz="2400"/>
              <a:t>Under Article 324(5), service conditions cannot be changed to their disadvantage after appointment.</a:t>
            </a:r>
            <a:endParaRPr sz="2400"/>
          </a:p>
          <a:p>
            <a:pPr>
              <a:buFont typeface="Arial" panose="020B0604020202020204"/>
              <a:buChar char="•"/>
            </a:pPr>
            <a:endParaRPr sz="2400"/>
          </a:p>
          <a:p>
            <a:pPr>
              <a:buFont typeface="Arial" panose="020B0604020202020204"/>
              <a:buChar char="•"/>
            </a:pPr>
            <a:r>
              <a:rPr sz="2400"/>
              <a:t>These safeguards protect the Commission from executive interference.</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8330" y="500380"/>
            <a:ext cx="11209020" cy="5901055"/>
          </a:xfrm>
          <a:prstGeom prst="rect">
            <a:avLst/>
          </a:prstGeom>
        </p:spPr>
        <p:txBody>
          <a:bodyPr wrap="square">
            <a:spAutoFit/>
          </a:bodyPr>
          <a:p>
            <a:pPr>
              <a:spcAft>
                <a:spcPct val="60000"/>
              </a:spcAft>
            </a:pPr>
            <a:r>
              <a:rPr sz="2400" b="1"/>
              <a:t>Election Commissioners Resignation and Removal</a:t>
            </a:r>
            <a:endParaRPr sz="2400" b="1"/>
          </a:p>
          <a:p>
            <a:pPr>
              <a:buFont typeface="Arial" panose="020B0604020202020204"/>
              <a:buChar char="•"/>
            </a:pPr>
            <a:r>
              <a:rPr sz="2400"/>
              <a:t>Election Commissioners may resign by submitting a written resignation to the President of India.</a:t>
            </a:r>
            <a:endParaRPr sz="2400"/>
          </a:p>
          <a:p>
            <a:pPr>
              <a:buFont typeface="Arial" panose="020B0604020202020204"/>
              <a:buChar char="•"/>
            </a:pPr>
            <a:endParaRPr sz="2400"/>
          </a:p>
          <a:p>
            <a:pPr>
              <a:buFont typeface="Arial" panose="020B0604020202020204"/>
              <a:buChar char="•"/>
            </a:pPr>
            <a:r>
              <a:rPr sz="2400"/>
              <a:t>The Chief Election Commissioner (CEC) has stronger constitutional protection.</a:t>
            </a:r>
            <a:endParaRPr sz="2400"/>
          </a:p>
          <a:p>
            <a:pPr>
              <a:buFont typeface="Arial" panose="020B0604020202020204"/>
              <a:buChar char="•"/>
            </a:pPr>
            <a:endParaRPr sz="2400"/>
          </a:p>
          <a:p>
            <a:pPr>
              <a:buFont typeface="Arial" panose="020B0604020202020204"/>
              <a:buChar char="•"/>
            </a:pPr>
            <a:r>
              <a:rPr sz="2400"/>
              <a:t>Under Article 324(5), the CEC can be removed only in the same manner as a Judge of the Supreme Court.</a:t>
            </a:r>
            <a:endParaRPr sz="2400"/>
          </a:p>
          <a:p>
            <a:pPr>
              <a:buFont typeface="Arial" panose="020B0604020202020204"/>
              <a:buChar char="•"/>
            </a:pPr>
            <a:endParaRPr sz="2400"/>
          </a:p>
          <a:p>
            <a:pPr>
              <a:buFont typeface="Arial" panose="020B0604020202020204"/>
              <a:buChar char="•"/>
            </a:pPr>
            <a:r>
              <a:rPr sz="2400"/>
              <a:t>Removal requires a special majority of both Houses of Parliament on grounds of proven misbehavior or incapacity.</a:t>
            </a:r>
            <a:endParaRPr sz="2400"/>
          </a:p>
          <a:p>
            <a:pPr>
              <a:buFont typeface="Arial" panose="020B0604020202020204"/>
              <a:buChar char="•"/>
            </a:pPr>
            <a:endParaRPr sz="2400"/>
          </a:p>
          <a:p>
            <a:pPr>
              <a:buFont typeface="Arial" panose="020B0604020202020204"/>
              <a:buChar char="•"/>
            </a:pPr>
            <a:r>
              <a:rPr sz="2400"/>
              <a:t>Other Election Commissioners can be removed only on the recommendation of the CEC.</a:t>
            </a:r>
            <a:endParaRPr sz="2400"/>
          </a:p>
          <a:p>
            <a:pPr>
              <a:buFont typeface="Arial" panose="020B0604020202020204"/>
              <a:buChar char="•"/>
            </a:pPr>
            <a:endParaRPr sz="2400"/>
          </a:p>
          <a:p>
            <a:pPr>
              <a:buFont typeface="Arial" panose="020B0604020202020204"/>
              <a:buChar char="•"/>
            </a:pPr>
            <a:r>
              <a:rPr sz="2400"/>
              <a:t>These provisions safeguard the independence and neutrality of the Election Commission.</a:t>
            </a: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322705" y="1901825"/>
            <a:ext cx="9373870" cy="645160"/>
          </a:xfrm>
          <a:prstGeom prst="rect">
            <a:avLst/>
          </a:prstGeom>
          <a:noFill/>
        </p:spPr>
        <p:txBody>
          <a:bodyPr wrap="square" rtlCol="0">
            <a:spAutoFit/>
          </a:bodyPr>
          <a:p>
            <a:r>
              <a:rPr lang="en-US" sz="3600"/>
              <a:t>Powers and Functions  of Election Commission</a:t>
            </a:r>
            <a:endParaRPr lang="en-US" sz="3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863090" y="135255"/>
            <a:ext cx="8988425" cy="583565"/>
          </a:xfrm>
          <a:prstGeom prst="rect">
            <a:avLst/>
          </a:prstGeom>
        </p:spPr>
        <p:txBody>
          <a:bodyPr wrap="square">
            <a:spAutoFit/>
          </a:bodyPr>
          <a:p>
            <a:r>
              <a:rPr sz="3200"/>
              <a:t>Power to prepare and maintain electoral rolls</a:t>
            </a:r>
            <a:endParaRPr sz="3200"/>
          </a:p>
        </p:txBody>
      </p:sp>
      <p:sp>
        <p:nvSpPr>
          <p:cNvPr id="5" name="Text Box 4"/>
          <p:cNvSpPr txBox="1"/>
          <p:nvPr/>
        </p:nvSpPr>
        <p:spPr>
          <a:xfrm>
            <a:off x="639445" y="906145"/>
            <a:ext cx="10891520" cy="1198880"/>
          </a:xfrm>
          <a:prstGeom prst="rect">
            <a:avLst/>
          </a:prstGeom>
        </p:spPr>
        <p:txBody>
          <a:bodyPr wrap="square">
            <a:spAutoFit/>
          </a:bodyPr>
          <a:p>
            <a:pPr marL="285750" indent="-285750">
              <a:buFont typeface="Wingdings" panose="05000000000000000000" charset="0"/>
              <a:buChar char="q"/>
            </a:pPr>
            <a:r>
              <a:rPr sz="2400"/>
              <a:t>Under Articles 325 and 326 of the Constitution, the Election Commission ensures one general electoral roll for each constituency without discrimination and prepares accurate voter lists for all eligible citizens.</a:t>
            </a:r>
            <a:endParaRPr sz="2400"/>
          </a:p>
        </p:txBody>
      </p:sp>
      <p:sp>
        <p:nvSpPr>
          <p:cNvPr id="6" name="Text Box 5"/>
          <p:cNvSpPr txBox="1"/>
          <p:nvPr/>
        </p:nvSpPr>
        <p:spPr>
          <a:xfrm>
            <a:off x="639445" y="2105025"/>
            <a:ext cx="11038840" cy="1198880"/>
          </a:xfrm>
          <a:prstGeom prst="rect">
            <a:avLst/>
          </a:prstGeom>
        </p:spPr>
        <p:txBody>
          <a:bodyPr wrap="square">
            <a:spAutoFit/>
          </a:bodyPr>
          <a:p>
            <a:pPr marL="285750" indent="-285750">
              <a:buFont typeface="Wingdings" panose="05000000000000000000" charset="0"/>
              <a:buChar char="q"/>
            </a:pPr>
            <a:r>
              <a:rPr sz="2400"/>
              <a:t>Function under the Representation of the People Act, 1950: As per Sections 13-D, 15, 27(2), and 27(4), the Commission prepares and updates electoral rolls for Parliamentary, Assembly, and Council constituencies.</a:t>
            </a:r>
            <a:endParaRPr sz="2400"/>
          </a:p>
        </p:txBody>
      </p:sp>
      <p:sp>
        <p:nvSpPr>
          <p:cNvPr id="7" name="Text Box 6"/>
          <p:cNvSpPr txBox="1"/>
          <p:nvPr/>
        </p:nvSpPr>
        <p:spPr>
          <a:xfrm>
            <a:off x="639445" y="3303905"/>
            <a:ext cx="11320145" cy="3046095"/>
          </a:xfrm>
          <a:prstGeom prst="rect">
            <a:avLst/>
          </a:prstGeom>
        </p:spPr>
        <p:txBody>
          <a:bodyPr wrap="square">
            <a:spAutoFit/>
          </a:bodyPr>
          <a:p>
            <a:endParaRPr sz="2400"/>
          </a:p>
          <a:p>
            <a:pPr marL="285750" indent="-285750">
              <a:buFont typeface="Wingdings" panose="05000000000000000000" charset="0"/>
              <a:buChar char="q"/>
            </a:pPr>
            <a:r>
              <a:rPr sz="2400"/>
              <a:t>Annual Summary Revision (Constitutional Power): Under the Representation of the People Act, 1950, the ECI supervises yearly publication of draft rolls based on a qualifying date and invites public claims and objections.</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Registration of New Voters: Citizens who turn 18 can apply for inclusion through the National Voters’ Service Portal (NVSP) or the Voter Portal, reflecting the ECI’s authority to enroll eligible voters.</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97535" y="1367790"/>
            <a:ext cx="10986770" cy="4831080"/>
          </a:xfrm>
          <a:prstGeom prst="rect">
            <a:avLst/>
          </a:prstGeom>
        </p:spPr>
        <p:txBody>
          <a:bodyPr wrap="square">
            <a:spAutoFit/>
          </a:bodyPr>
          <a:p>
            <a:pPr marL="457200" indent="-457200" algn="just">
              <a:buFont typeface="Wingdings" panose="05000000000000000000" charset="0"/>
              <a:buChar char="q"/>
            </a:pPr>
            <a:r>
              <a:rPr sz="2800"/>
              <a:t>Continuous Updation: The ECI exercises its power to update rolls throughout the year until the last date of nominations during elections.</a:t>
            </a:r>
            <a:endParaRPr sz="2800"/>
          </a:p>
          <a:p>
            <a:pPr marL="457200" indent="-457200" algn="just">
              <a:buFont typeface="Wingdings" panose="05000000000000000000" charset="0"/>
              <a:buChar char="q"/>
            </a:pPr>
            <a:endParaRPr sz="2800"/>
          </a:p>
          <a:p>
            <a:pPr marL="457200" indent="-457200" algn="just">
              <a:buFont typeface="Wingdings" panose="05000000000000000000" charset="0"/>
              <a:buChar char="q"/>
            </a:pPr>
            <a:r>
              <a:rPr sz="2800"/>
              <a:t>Field Verification Mechanism: Booth Level Officers (BLOs), appointed under the ECI’s supervision, conduct house-to-house verification to maintain accuracy and prevent fraudulent entries.</a:t>
            </a:r>
            <a:endParaRPr sz="2800"/>
          </a:p>
          <a:p>
            <a:pPr marL="457200" indent="-457200" algn="just">
              <a:buFont typeface="Wingdings" panose="05000000000000000000" charset="0"/>
              <a:buChar char="q"/>
            </a:pPr>
            <a:endParaRPr sz="2800"/>
          </a:p>
          <a:p>
            <a:pPr marL="457200" indent="-457200" algn="just">
              <a:buFont typeface="Wingdings" panose="05000000000000000000" charset="0"/>
              <a:buChar char="q"/>
            </a:pPr>
            <a:r>
              <a:rPr sz="2800"/>
              <a:t>Digital Monitoring and Data Management: The ECI uses centralized electoral databases and technology platforms to detect duplication, maintain EPIC records, and ensure transparency in voter list management.</a:t>
            </a:r>
            <a:endParaRPr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399155" y="364173"/>
            <a:ext cx="5080000" cy="706755"/>
          </a:xfrm>
          <a:prstGeom prst="rect">
            <a:avLst/>
          </a:prstGeom>
        </p:spPr>
        <p:txBody>
          <a:bodyPr>
            <a:spAutoFit/>
          </a:bodyPr>
          <a:p>
            <a:r>
              <a:rPr sz="4000"/>
              <a:t>Conduct of Poll</a:t>
            </a:r>
            <a:endParaRPr sz="4000"/>
          </a:p>
        </p:txBody>
      </p:sp>
      <p:sp>
        <p:nvSpPr>
          <p:cNvPr id="5" name="Text Box 4"/>
          <p:cNvSpPr txBox="1"/>
          <p:nvPr/>
        </p:nvSpPr>
        <p:spPr>
          <a:xfrm>
            <a:off x="284480" y="1659890"/>
            <a:ext cx="11476355" cy="3415030"/>
          </a:xfrm>
          <a:prstGeom prst="rect">
            <a:avLst/>
          </a:prstGeom>
        </p:spPr>
        <p:txBody>
          <a:bodyPr wrap="square">
            <a:spAutoFit/>
          </a:bodyPr>
          <a:p>
            <a:pPr marL="342900" indent="-342900">
              <a:buFont typeface="Wingdings" panose="05000000000000000000" charset="0"/>
              <a:buChar char="q"/>
            </a:pPr>
            <a:r>
              <a:rPr sz="2400" b="1"/>
              <a:t>Election Schedule Authority:</a:t>
            </a:r>
            <a:r>
              <a:rPr sz="2400"/>
              <a:t> Under Section 30 of the Representation of the People Act, 1951, the ECI issues official Gazette notifications fixing dates for nominations, scrutiny, withdrawal, polling, completion of election, and declaration of results.</a:t>
            </a:r>
            <a:endParaRPr sz="2400"/>
          </a:p>
          <a:p>
            <a:pPr marL="342900" indent="-342900">
              <a:buFont typeface="Wingdings" panose="05000000000000000000" charset="0"/>
              <a:buChar char="q"/>
            </a:pPr>
            <a:endParaRPr sz="2400"/>
          </a:p>
          <a:p>
            <a:pPr marL="342900" indent="-342900">
              <a:buFont typeface="Wingdings" panose="05000000000000000000" charset="0"/>
              <a:buChar char="q"/>
            </a:pPr>
            <a:r>
              <a:rPr sz="2400" b="1"/>
              <a:t>Supervision from Notification to Result:</a:t>
            </a:r>
            <a:r>
              <a:rPr sz="2400"/>
              <a:t> The ECI’s authority covers the entire election process—from announcement of election to declaration of final results.</a:t>
            </a:r>
            <a:endParaRPr sz="2400"/>
          </a:p>
          <a:p>
            <a:pPr marL="342900" indent="-342900">
              <a:buFont typeface="Wingdings" panose="05000000000000000000" charset="0"/>
              <a:buChar char="q"/>
            </a:pPr>
            <a:endParaRPr sz="2400"/>
          </a:p>
          <a:p>
            <a:pPr marL="342900" indent="-342900">
              <a:buFont typeface="Wingdings" panose="05000000000000000000" charset="0"/>
              <a:buChar char="q"/>
            </a:pPr>
            <a:r>
              <a:rPr sz="2400" b="1"/>
              <a:t>Enforcement of Model Code of Conduct: </a:t>
            </a:r>
            <a:r>
              <a:rPr sz="2400"/>
              <a:t>The Commission issues and enforces the Code of Conduct binding on political parties, candidates, and governments during elections.</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25755" y="1167765"/>
            <a:ext cx="11320780" cy="4892675"/>
          </a:xfrm>
          <a:prstGeom prst="rect">
            <a:avLst/>
          </a:prstGeom>
        </p:spPr>
        <p:txBody>
          <a:bodyPr wrap="square">
            <a:spAutoFit/>
          </a:bodyPr>
          <a:p>
            <a:pPr marL="342900" indent="-342900" algn="just">
              <a:buFont typeface="Wingdings" panose="05000000000000000000" charset="0"/>
              <a:buChar char="q"/>
            </a:pPr>
            <a:r>
              <a:rPr sz="2400" b="1"/>
              <a:t>Power to Cancel or Countermand Poll: </a:t>
            </a:r>
            <a:r>
              <a:rPr sz="2400"/>
              <a:t>If rigging, malpractice, or serious irregularities occur, the ECI can cancel the poll and order a repoll.</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b="1"/>
              <a:t>Authority to Order Fresh Poll</a:t>
            </a:r>
            <a:r>
              <a:rPr sz="2400"/>
              <a:t> (Sections 58, 58A &amp; 64A, RPA 1951): The ECI may order fresh polling in cases of ballot box tampering, destruction or loss of materials, EVM malfunction, or procedural irregularities affecting the integrity of the poll.</a:t>
            </a:r>
            <a:endParaRPr sz="2400"/>
          </a:p>
          <a:p>
            <a:pPr marL="342900" indent="-342900" algn="just">
              <a:buFont typeface="Wingdings" panose="05000000000000000000" charset="0"/>
              <a:buChar char="q"/>
            </a:pPr>
            <a:endParaRPr sz="2400" b="1"/>
          </a:p>
          <a:p>
            <a:pPr marL="342900" indent="-342900" algn="just">
              <a:buFont typeface="Wingdings" panose="05000000000000000000" charset="0"/>
              <a:buChar char="q"/>
            </a:pPr>
            <a:r>
              <a:rPr sz="2400" b="1"/>
              <a:t>Conduct of By</a:t>
            </a:r>
            <a:r>
              <a:rPr lang="en-US" sz="2400" b="1"/>
              <a:t>e</a:t>
            </a:r>
            <a:r>
              <a:rPr sz="2400" b="1"/>
              <a:t>-Elections</a:t>
            </a:r>
            <a:r>
              <a:rPr sz="2400"/>
              <a:t>: The Commission is responsible for holding by</a:t>
            </a:r>
            <a:r>
              <a:rPr lang="en-US" sz="2400"/>
              <a:t>e</a:t>
            </a:r>
            <a:r>
              <a:rPr sz="2400"/>
              <a:t>-elections whenever a mid-term vacancy arises in Parliament or State Legislatures.</a:t>
            </a:r>
            <a:endParaRPr sz="2400"/>
          </a:p>
          <a:p>
            <a:pPr marL="342900" indent="-342900" algn="just">
              <a:buFont typeface="Wingdings" panose="05000000000000000000" charset="0"/>
              <a:buChar char="q"/>
            </a:pPr>
            <a:endParaRPr sz="2400" b="1"/>
          </a:p>
          <a:p>
            <a:pPr marL="342900" indent="-342900" algn="just">
              <a:buFont typeface="Wingdings" panose="05000000000000000000" charset="0"/>
              <a:buChar char="q"/>
            </a:pPr>
            <a:r>
              <a:rPr sz="2400" b="1"/>
              <a:t>Decision Based on Material Circumstances</a:t>
            </a:r>
            <a:r>
              <a:rPr sz="2400"/>
              <a:t>: Before ordering a repoll, the ECI examines reports from the Returning Officer and evaluates whether the integrity of voting has been compromised.</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32815" y="927100"/>
            <a:ext cx="10640695" cy="5631180"/>
          </a:xfrm>
          <a:prstGeom prst="rect">
            <a:avLst/>
          </a:prstGeom>
        </p:spPr>
        <p:txBody>
          <a:bodyPr wrap="square">
            <a:spAutoFit/>
          </a:bodyPr>
          <a:p>
            <a:pPr marL="342900" indent="-342900">
              <a:buFont typeface="Wingdings" panose="05000000000000000000" charset="0"/>
              <a:buChar char="q"/>
            </a:pPr>
            <a:r>
              <a:rPr sz="2400"/>
              <a:t>Election Commission of India (ECI) is an autonomous constitutional authority.</a:t>
            </a:r>
            <a:endParaRPr sz="2400"/>
          </a:p>
          <a:p>
            <a:pPr marL="342900" indent="-342900">
              <a:buFont typeface="Wingdings" panose="05000000000000000000" charset="0"/>
              <a:buChar char="q"/>
            </a:pPr>
            <a:endParaRPr sz="2400"/>
          </a:p>
          <a:p>
            <a:pPr marL="342900" indent="-342900">
              <a:buFont typeface="Wingdings" panose="05000000000000000000" charset="0"/>
              <a:buChar char="q"/>
            </a:pPr>
            <a:r>
              <a:rPr sz="2400"/>
              <a:t>Established on 25 January 1950.</a:t>
            </a:r>
            <a:endParaRPr sz="2400"/>
          </a:p>
          <a:p>
            <a:pPr marL="342900" indent="-342900">
              <a:buFont typeface="Wingdings" panose="05000000000000000000" charset="0"/>
              <a:buChar char="q"/>
            </a:pPr>
            <a:endParaRPr sz="2400"/>
          </a:p>
          <a:p>
            <a:pPr marL="342900" indent="-342900">
              <a:buFont typeface="Wingdings" panose="05000000000000000000" charset="0"/>
              <a:buChar char="q"/>
            </a:pPr>
            <a:r>
              <a:rPr sz="2400"/>
              <a:t>Derives its powers from Article 324 of the Indian Constitution.</a:t>
            </a:r>
            <a:endParaRPr sz="2400"/>
          </a:p>
          <a:p>
            <a:pPr marL="342900" indent="-342900">
              <a:buFont typeface="Wingdings" panose="05000000000000000000" charset="0"/>
              <a:buChar char="q"/>
            </a:pPr>
            <a:endParaRPr sz="2400"/>
          </a:p>
          <a:p>
            <a:pPr marL="342900" indent="-342900">
              <a:buFont typeface="Wingdings" panose="05000000000000000000" charset="0"/>
              <a:buChar char="q"/>
            </a:pPr>
            <a:r>
              <a:rPr sz="2400"/>
              <a:t>Responsible for conducting elections to:</a:t>
            </a:r>
            <a:endParaRPr sz="2400"/>
          </a:p>
          <a:p>
            <a:endParaRPr sz="2400"/>
          </a:p>
          <a:p>
            <a:pPr>
              <a:buFont typeface="Arial" panose="020B0604020202020204"/>
              <a:buChar char="•"/>
            </a:pPr>
            <a:r>
              <a:rPr sz="2400"/>
              <a:t>Parliament</a:t>
            </a:r>
            <a:endParaRPr sz="2400"/>
          </a:p>
          <a:p>
            <a:pPr>
              <a:buFont typeface="Arial" panose="020B0604020202020204"/>
              <a:buChar char="•"/>
            </a:pPr>
            <a:endParaRPr sz="2400"/>
          </a:p>
          <a:p>
            <a:pPr>
              <a:buFont typeface="Arial" panose="020B0604020202020204"/>
              <a:buChar char="•"/>
            </a:pPr>
            <a:r>
              <a:rPr sz="2400"/>
              <a:t>State Legislatures</a:t>
            </a:r>
            <a:endParaRPr sz="2400"/>
          </a:p>
          <a:p>
            <a:pPr>
              <a:buFont typeface="Arial" panose="020B0604020202020204"/>
              <a:buChar char="•"/>
            </a:pPr>
            <a:endParaRPr sz="2400"/>
          </a:p>
          <a:p>
            <a:pPr>
              <a:buFont typeface="Arial" panose="020B0604020202020204"/>
              <a:buChar char="•"/>
            </a:pPr>
            <a:r>
              <a:rPr sz="2400"/>
              <a:t>President of India</a:t>
            </a:r>
            <a:endParaRPr sz="2400"/>
          </a:p>
          <a:p>
            <a:pPr>
              <a:buFont typeface="Arial" panose="020B0604020202020204"/>
              <a:buChar char="•"/>
            </a:pPr>
            <a:endParaRPr sz="2400"/>
          </a:p>
          <a:p>
            <a:pPr>
              <a:buFont typeface="Arial" panose="020B0604020202020204"/>
              <a:buChar char="•"/>
            </a:pPr>
            <a:r>
              <a:rPr sz="2400"/>
              <a:t>Vice-President of India</a:t>
            </a:r>
            <a:endParaRPr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16230" y="365125"/>
            <a:ext cx="11236325" cy="645160"/>
          </a:xfrm>
          <a:prstGeom prst="rect">
            <a:avLst/>
          </a:prstGeom>
        </p:spPr>
        <p:txBody>
          <a:bodyPr wrap="square">
            <a:spAutoFit/>
          </a:bodyPr>
          <a:p>
            <a:r>
              <a:rPr sz="3600"/>
              <a:t>Recognition and Registration of Political Parties</a:t>
            </a:r>
            <a:endParaRPr sz="3600"/>
          </a:p>
        </p:txBody>
      </p:sp>
      <p:sp>
        <p:nvSpPr>
          <p:cNvPr id="5" name="Text Box 4"/>
          <p:cNvSpPr txBox="1"/>
          <p:nvPr/>
        </p:nvSpPr>
        <p:spPr>
          <a:xfrm>
            <a:off x="461645" y="2028825"/>
            <a:ext cx="11300460" cy="3969385"/>
          </a:xfrm>
          <a:prstGeom prst="rect">
            <a:avLst/>
          </a:prstGeom>
        </p:spPr>
        <p:txBody>
          <a:bodyPr wrap="square">
            <a:spAutoFit/>
          </a:bodyPr>
          <a:p>
            <a:pPr marL="457200" indent="-457200" algn="just">
              <a:buFont typeface="Wingdings" panose="05000000000000000000" charset="0"/>
              <a:buChar char="q"/>
            </a:pPr>
            <a:r>
              <a:rPr sz="2800" b="1"/>
              <a:t>Power to Register Political Parties</a:t>
            </a:r>
            <a:r>
              <a:rPr sz="2800"/>
              <a:t>: Under Section 29A of the Representation of the People Act, 1951, the ECI registers political parties after ensuring they uphold the Constitution, democracy, secularism, and national integrity; registration allows a party to contest elections but does not grant special electoral privileges.</a:t>
            </a:r>
            <a:endParaRPr sz="2800"/>
          </a:p>
          <a:p>
            <a:pPr marL="457200" indent="-457200" algn="just">
              <a:buFont typeface="Wingdings" panose="05000000000000000000" charset="0"/>
              <a:buChar char="q"/>
            </a:pPr>
            <a:endParaRPr sz="2800"/>
          </a:p>
          <a:p>
            <a:pPr marL="457200" indent="-457200" algn="just">
              <a:buFont typeface="Wingdings" panose="05000000000000000000" charset="0"/>
              <a:buChar char="q"/>
            </a:pPr>
            <a:r>
              <a:rPr sz="2800" b="1"/>
              <a:t>Registration vs Recognition:</a:t>
            </a:r>
            <a:r>
              <a:rPr sz="2800"/>
              <a:t> Registration gives legal permission to contest elections, whereas recognition (as a State or National Party) is earned through electoral performance and brings additional statutory benefits.</a:t>
            </a:r>
            <a:endParaRPr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21615" y="1588135"/>
            <a:ext cx="11341735" cy="3969385"/>
          </a:xfrm>
          <a:prstGeom prst="rect">
            <a:avLst/>
          </a:prstGeom>
        </p:spPr>
        <p:txBody>
          <a:bodyPr wrap="square">
            <a:spAutoFit/>
          </a:bodyPr>
          <a:p>
            <a:pPr marL="457200" indent="-457200" algn="just">
              <a:buFont typeface="Wingdings" panose="05000000000000000000" charset="0"/>
              <a:buChar char="q"/>
            </a:pPr>
            <a:r>
              <a:rPr sz="2800"/>
              <a:t>Recognition as State or National Party: Based on prescribed vote-share and seat criteria, the ECI grants State Party status within a State or National Party status across multiple States under the Election Symbols Order, 1968.</a:t>
            </a:r>
            <a:endParaRPr sz="2800"/>
          </a:p>
          <a:p>
            <a:pPr marL="457200" indent="-457200" algn="just">
              <a:buFont typeface="Wingdings" panose="05000000000000000000" charset="0"/>
              <a:buChar char="q"/>
            </a:pPr>
            <a:endParaRPr sz="2800"/>
          </a:p>
          <a:p>
            <a:pPr marL="457200" indent="-457200" algn="just">
              <a:buFont typeface="Wingdings" panose="05000000000000000000" charset="0"/>
              <a:buChar char="q"/>
            </a:pPr>
            <a:r>
              <a:rPr sz="2800"/>
              <a:t>Reserved Election Symbol: Recognized parties receive an exclusive reserved symbol (used consistently across elections), which strengthens voter identification; registered but unrecognized parties must choose from temporary “free symbols” that may change.</a:t>
            </a:r>
            <a:endParaRPr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03555" y="939165"/>
            <a:ext cx="10996295" cy="3107690"/>
          </a:xfrm>
          <a:prstGeom prst="rect">
            <a:avLst/>
          </a:prstGeom>
        </p:spPr>
        <p:txBody>
          <a:bodyPr wrap="square">
            <a:spAutoFit/>
          </a:bodyPr>
          <a:p>
            <a:pPr marL="457200" indent="-457200" algn="just">
              <a:buFont typeface="Wingdings" panose="05000000000000000000" charset="0"/>
              <a:buChar char="q"/>
            </a:pPr>
            <a:r>
              <a:rPr sz="2800" b="1"/>
              <a:t>Electoral Privileges of Recognized Parties</a:t>
            </a:r>
            <a:r>
              <a:rPr sz="2800"/>
              <a:t>: Recognized parties receive free broadcast time on public media, greater visibility on EVMs/ballots, consultation rights with the ECI, and enhanced institutional legitimacy.</a:t>
            </a:r>
            <a:endParaRPr sz="2800"/>
          </a:p>
          <a:p>
            <a:pPr indent="0" algn="just">
              <a:buFont typeface="Wingdings" panose="05000000000000000000" charset="0"/>
              <a:buNone/>
            </a:pPr>
            <a:endParaRPr sz="2800" b="1"/>
          </a:p>
          <a:p>
            <a:pPr marL="457200" indent="-457200" algn="just">
              <a:buFont typeface="Wingdings" panose="05000000000000000000" charset="0"/>
              <a:buChar char="q"/>
            </a:pPr>
            <a:r>
              <a:rPr sz="2800" b="1"/>
              <a:t>Guardian of Party System Stability</a:t>
            </a:r>
            <a:r>
              <a:rPr sz="2800"/>
              <a:t>: Through registration, recognition, symbol allocation, and performance review, the ECI regulates and stabilizes India’s political party system.</a:t>
            </a:r>
            <a:endParaRPr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56000" y="354013"/>
            <a:ext cx="5080000" cy="521970"/>
          </a:xfrm>
          <a:prstGeom prst="rect">
            <a:avLst/>
          </a:prstGeom>
        </p:spPr>
        <p:txBody>
          <a:bodyPr>
            <a:spAutoFit/>
          </a:bodyPr>
          <a:p>
            <a:r>
              <a:rPr sz="2800"/>
              <a:t>Allotment of Election Symbols</a:t>
            </a:r>
            <a:endParaRPr sz="2800"/>
          </a:p>
        </p:txBody>
      </p:sp>
      <p:sp>
        <p:nvSpPr>
          <p:cNvPr id="5" name="Text Box 4"/>
          <p:cNvSpPr txBox="1"/>
          <p:nvPr/>
        </p:nvSpPr>
        <p:spPr>
          <a:xfrm>
            <a:off x="514350" y="1659890"/>
            <a:ext cx="10996930" cy="4892675"/>
          </a:xfrm>
          <a:prstGeom prst="rect">
            <a:avLst/>
          </a:prstGeom>
        </p:spPr>
        <p:txBody>
          <a:bodyPr wrap="square">
            <a:spAutoFit/>
          </a:bodyPr>
          <a:p>
            <a:pPr marL="342900" indent="-342900" algn="just">
              <a:buFont typeface="Wingdings" panose="05000000000000000000" charset="0"/>
              <a:buChar char="q"/>
            </a:pPr>
            <a:r>
              <a:rPr sz="2400" b="1"/>
              <a:t>Statutory Authority: </a:t>
            </a:r>
            <a:r>
              <a:rPr sz="2400"/>
              <a:t>Under the Conduct of Elections Rules, 1961 and the Election Symbols (Reservation and Allotment) Order, 1968, the ECI regulates and allots election symbols for Parliamentary and Assembly elections.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b="1"/>
              <a:t>Classification of Symbols:</a:t>
            </a:r>
            <a:r>
              <a:rPr sz="2400"/>
              <a:t> Symbols are classified into Reserved Symbols (exclusively allotted to recognized National or State parties) and Free Symbols (available to registered but unrecognized parties and independent candidates).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b="1"/>
              <a:t>Power to Notify and Regulate</a:t>
            </a:r>
            <a:r>
              <a:rPr sz="2400"/>
              <a:t>: The ECI specifies approved symbols and related restrictions through notifications in the Gazette of India and State Gazettes.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lang="en-US" altLang="en-US" sz="2400" b="1"/>
              <a:t>Exclusive Symbol Right:</a:t>
            </a:r>
            <a:r>
              <a:rPr lang="en-US" altLang="en-US" sz="2400"/>
              <a:t> A reserved symbol is permanently associated with a recognized party, ensuring voter identification and continuity across elections.</a:t>
            </a:r>
            <a:endParaRPr lang="en-US" alt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970530" y="260350"/>
            <a:ext cx="8279130" cy="583565"/>
          </a:xfrm>
          <a:prstGeom prst="rect">
            <a:avLst/>
          </a:prstGeom>
        </p:spPr>
        <p:txBody>
          <a:bodyPr wrap="square">
            <a:spAutoFit/>
          </a:bodyPr>
          <a:p>
            <a:r>
              <a:rPr sz="3200"/>
              <a:t>Disqualification of Candidates and Voters </a:t>
            </a:r>
            <a:endParaRPr sz="3200"/>
          </a:p>
        </p:txBody>
      </p:sp>
      <p:sp>
        <p:nvSpPr>
          <p:cNvPr id="5" name="Text Box 4"/>
          <p:cNvSpPr txBox="1"/>
          <p:nvPr/>
        </p:nvSpPr>
        <p:spPr>
          <a:xfrm>
            <a:off x="75565" y="1260475"/>
            <a:ext cx="11633200" cy="5015865"/>
          </a:xfrm>
          <a:prstGeom prst="rect">
            <a:avLst/>
          </a:prstGeom>
        </p:spPr>
        <p:txBody>
          <a:bodyPr wrap="square">
            <a:spAutoFit/>
          </a:bodyPr>
          <a:p>
            <a:pPr marL="285750" indent="-285750" algn="just">
              <a:buFont typeface="Wingdings" panose="05000000000000000000" charset="0"/>
              <a:buChar char="q"/>
            </a:pPr>
            <a:r>
              <a:rPr sz="2000" b="1"/>
              <a:t>Mandatory Submission of Election Expense Report (Section 10A, RPA 1951)</a:t>
            </a:r>
            <a:r>
              <a:rPr sz="2000"/>
              <a:t>: After every election, each candidate must submit a detailed account of election expenses—this includes money spent on rallies, advertisements, vehicles, posters, and campaign materials—within the prescribed time limit.</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b="1"/>
              <a:t>Disqualification for Non-Submission:</a:t>
            </a:r>
            <a:r>
              <a:rPr sz="2000"/>
              <a:t> If a candidate fails to submit this expense report on time or submits an incorrect account, the Election Commission has the power to disqualify the candidate from contesting elections for a specified period.</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b="1"/>
              <a:t>Power to Remove Disqualification (Section 11):</a:t>
            </a:r>
            <a:r>
              <a:rPr sz="2000"/>
              <a:t> The Election Commission can, in certain cases, remove or reduce a candidate’s disqualification if it considers the circumstances justified.</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b="1"/>
              <a:t>Voter Disqualification and Restoration (Section 11B)</a:t>
            </a:r>
            <a:r>
              <a:rPr sz="2000"/>
              <a:t>: The Commission also has the authority to remove disqualification of a voter where legal conditions permit, thereby restoring voting rights.</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b="1"/>
              <a:t>Purpose of These Provisions:</a:t>
            </a:r>
            <a:r>
              <a:rPr sz="2000"/>
              <a:t> These powers ensure financial transparency, accountability, and discipline among candidates and protect the integrity of the electoral process.</a:t>
            </a:r>
            <a:endParaRPr sz="2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11455" y="333375"/>
            <a:ext cx="11298555" cy="521970"/>
          </a:xfrm>
          <a:prstGeom prst="rect">
            <a:avLst/>
          </a:prstGeom>
        </p:spPr>
        <p:txBody>
          <a:bodyPr wrap="square">
            <a:spAutoFit/>
          </a:bodyPr>
          <a:p>
            <a:pPr algn="ctr"/>
            <a:r>
              <a:rPr sz="2800"/>
              <a:t>Counting of Votes and Declaration of Results</a:t>
            </a:r>
            <a:endParaRPr sz="2800"/>
          </a:p>
        </p:txBody>
      </p:sp>
      <p:sp>
        <p:nvSpPr>
          <p:cNvPr id="5" name="Text Box 4"/>
          <p:cNvSpPr txBox="1"/>
          <p:nvPr/>
        </p:nvSpPr>
        <p:spPr>
          <a:xfrm>
            <a:off x="388620" y="1536700"/>
            <a:ext cx="11289030" cy="4154170"/>
          </a:xfrm>
          <a:prstGeom prst="rect">
            <a:avLst/>
          </a:prstGeom>
        </p:spPr>
        <p:txBody>
          <a:bodyPr wrap="square">
            <a:spAutoFit/>
          </a:bodyPr>
          <a:p>
            <a:pPr marL="285750" indent="-285750" algn="just">
              <a:buFont typeface="Wingdings" panose="05000000000000000000" charset="0"/>
              <a:buChar char="q"/>
            </a:pPr>
            <a:r>
              <a:rPr sz="2400" b="1"/>
              <a:t>Supervision of Counting:</a:t>
            </a:r>
            <a:r>
              <a:rPr sz="2400"/>
              <a:t> Votes in each constituency are counted under the supervision of the Returning Officer (RO), who works under the overall direction of the Election Commission.</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b="1"/>
              <a:t>Fixing Date, Time and Place:</a:t>
            </a:r>
            <a:r>
              <a:rPr sz="2400"/>
              <a:t> The Returning Officer, following instructions from the Election Commission, decides the date, time, and location where counting will take place.</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b="1"/>
              <a:t>Counting Arrangements:</a:t>
            </a:r>
            <a:r>
              <a:rPr sz="2400"/>
              <a:t> Counting may be conducted at one central place for all Assembly segments of a Parliamentary constituency, or separately for different segments under the supervision of the Assistant Returning Officer (ARO).</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09575" y="1536700"/>
            <a:ext cx="11132820" cy="4154170"/>
          </a:xfrm>
          <a:prstGeom prst="rect">
            <a:avLst/>
          </a:prstGeom>
        </p:spPr>
        <p:txBody>
          <a:bodyPr wrap="square">
            <a:spAutoFit/>
          </a:bodyPr>
          <a:p>
            <a:pPr marL="285750" indent="-285750" algn="just">
              <a:buFont typeface="Wingdings" panose="05000000000000000000" charset="0"/>
              <a:buChar char="q"/>
            </a:pPr>
            <a:r>
              <a:rPr sz="2400" b="1"/>
              <a:t>Appointment of Counting Staff</a:t>
            </a:r>
            <a:r>
              <a:rPr sz="2400"/>
              <a:t>: Counting Supervisors and Assistants are appointed to ensure systematic and transparent counting.</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b="1"/>
              <a:t>Compilation of Final Results: </a:t>
            </a:r>
            <a:r>
              <a:rPr sz="2400"/>
              <a:t>After counting is completed, the Returning Officer compiles the total votes and prepares the final result.</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b="1"/>
              <a:t>Declaration of Results:</a:t>
            </a:r>
            <a:r>
              <a:rPr sz="2400"/>
              <a:t> The result is officially declared by the Returning Officer in accordance with the approval and guidelines of the Election Commission.</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b="1"/>
              <a:t>Purpose:</a:t>
            </a:r>
            <a:r>
              <a:rPr sz="2400"/>
              <a:t> This structured process ensures transparency, accuracy, and credibility in determining the winner of the election.</a:t>
            </a:r>
            <a:endParaRPr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69315" y="532130"/>
            <a:ext cx="10902950" cy="583565"/>
          </a:xfrm>
          <a:prstGeom prst="rect">
            <a:avLst/>
          </a:prstGeom>
        </p:spPr>
        <p:txBody>
          <a:bodyPr wrap="square">
            <a:spAutoFit/>
          </a:bodyPr>
          <a:p>
            <a:pPr algn="ctr"/>
            <a:r>
              <a:rPr sz="3200"/>
              <a:t>Advisory Jurisdiction and Quasi-Judicial Functions</a:t>
            </a:r>
            <a:endParaRPr sz="3200"/>
          </a:p>
        </p:txBody>
      </p:sp>
      <p:sp>
        <p:nvSpPr>
          <p:cNvPr id="5" name="Text Box 4"/>
          <p:cNvSpPr txBox="1"/>
          <p:nvPr/>
        </p:nvSpPr>
        <p:spPr>
          <a:xfrm>
            <a:off x="325755" y="1115695"/>
            <a:ext cx="11331575" cy="5015865"/>
          </a:xfrm>
          <a:prstGeom prst="rect">
            <a:avLst/>
          </a:prstGeom>
        </p:spPr>
        <p:txBody>
          <a:bodyPr wrap="square">
            <a:spAutoFit/>
          </a:bodyPr>
          <a:p>
            <a:pPr marL="285750" indent="-285750" algn="just">
              <a:buFont typeface="Wingdings" panose="05000000000000000000" charset="0"/>
              <a:buChar char="q"/>
            </a:pPr>
            <a:r>
              <a:rPr sz="2000"/>
              <a:t>Advisory Role in Disqualification of Sitting Members: When questions arise about the disqualification of a sitting Member of Parliament or State Legislature (after election), the matter is referred to the Election Commission for its opinion.</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a:t>Opinion to President or Governor: The Election Commission gives its opinion to the President (for MPs) or the Governor (for MLAs), and this opinion is binding on them.</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a:t>Cases of Corrupt Practices: When courts (Supreme Court or High Courts) deal with cases involving corrupt practices in elections, the issue of disqualification may be referred to the Election Commission for its recommendation.</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a:t>Power to Decide Period of Disqualification: The Commission examines the facts and advises whether the person should be disqualified and for how long.</a:t>
            </a:r>
            <a:endParaRPr sz="2000"/>
          </a:p>
          <a:p>
            <a:pPr marL="285750" indent="-285750" algn="just">
              <a:buFont typeface="Wingdings" panose="05000000000000000000" charset="0"/>
              <a:buChar char="q"/>
            </a:pPr>
            <a:endParaRPr sz="2000"/>
          </a:p>
          <a:p>
            <a:pPr marL="285750" indent="-285750" algn="just">
              <a:buFont typeface="Wingdings" panose="05000000000000000000" charset="0"/>
              <a:buChar char="q"/>
            </a:pPr>
            <a:r>
              <a:rPr sz="2000"/>
              <a:t>Quasi-Judicial Function: While giving such decisions or opinions, the Election Commission acts in a quasi-judicial manner—meaning it examines evidence, follows legal principles, and gives a reasoned decision.</a:t>
            </a:r>
            <a:endParaRPr sz="2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162050" y="406400"/>
            <a:ext cx="9533255" cy="583565"/>
          </a:xfrm>
          <a:prstGeom prst="rect">
            <a:avLst/>
          </a:prstGeom>
        </p:spPr>
        <p:txBody>
          <a:bodyPr wrap="square">
            <a:spAutoFit/>
          </a:bodyPr>
          <a:p>
            <a:pPr algn="ctr"/>
            <a:r>
              <a:rPr sz="3200"/>
              <a:t>Powers with Regard to Electoral Personnel </a:t>
            </a:r>
            <a:endParaRPr sz="3200"/>
          </a:p>
        </p:txBody>
      </p:sp>
      <p:sp>
        <p:nvSpPr>
          <p:cNvPr id="5" name="Text Box 4"/>
          <p:cNvSpPr txBox="1"/>
          <p:nvPr/>
        </p:nvSpPr>
        <p:spPr>
          <a:xfrm>
            <a:off x="346710" y="1290955"/>
            <a:ext cx="11341100" cy="4892675"/>
          </a:xfrm>
          <a:prstGeom prst="rect">
            <a:avLst/>
          </a:prstGeom>
        </p:spPr>
        <p:txBody>
          <a:bodyPr wrap="square">
            <a:spAutoFit/>
          </a:bodyPr>
          <a:p>
            <a:pPr marL="285750" indent="-285750" algn="just">
              <a:buFont typeface="Wingdings" panose="05000000000000000000" charset="0"/>
              <a:buChar char="q"/>
            </a:pPr>
            <a:r>
              <a:rPr sz="2400"/>
              <a:t>Authority to Appoint Election Staff: Under the Representation of the People Acts, 1950 and 1951, the Election Commission has the power to appoint and deploy electoral personnel required for conducting elections.</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a:t>Control Over Election Machinery: The Commission can requisition officers and staff from the Central and State Governments to ensure smooth conduct of elections.</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a:t>Disciplinary Control (Section 13CC, RPA 1950): The Chief Electoral Officers of States, under the supervision of the ECI, can take disciplinary action against officials who neglect or violate election duties.</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a:t>Power to Transfer Officials: During elections, the Election Commission can order the transfer of officials connected with election work to ensure neutrality and prevent bias.</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39445" y="542925"/>
            <a:ext cx="10285730" cy="583565"/>
          </a:xfrm>
          <a:prstGeom prst="rect">
            <a:avLst/>
          </a:prstGeom>
        </p:spPr>
        <p:txBody>
          <a:bodyPr wrap="square">
            <a:spAutoFit/>
          </a:bodyPr>
          <a:p>
            <a:pPr algn="ctr"/>
            <a:r>
              <a:rPr sz="3200"/>
              <a:t>Delimitation of Constituencies</a:t>
            </a:r>
            <a:endParaRPr sz="3200"/>
          </a:p>
        </p:txBody>
      </p:sp>
      <p:sp>
        <p:nvSpPr>
          <p:cNvPr id="5" name="Text Box 4"/>
          <p:cNvSpPr txBox="1"/>
          <p:nvPr/>
        </p:nvSpPr>
        <p:spPr>
          <a:xfrm>
            <a:off x="451485" y="1167765"/>
            <a:ext cx="11320780" cy="5262245"/>
          </a:xfrm>
          <a:prstGeom prst="rect">
            <a:avLst/>
          </a:prstGeom>
        </p:spPr>
        <p:txBody>
          <a:bodyPr wrap="square">
            <a:spAutoFit/>
          </a:bodyPr>
          <a:p>
            <a:pPr marL="342900" indent="-342900" algn="just">
              <a:buFont typeface="Wingdings" panose="05000000000000000000" charset="0"/>
              <a:buChar char="q"/>
            </a:pPr>
            <a:r>
              <a:rPr sz="2400"/>
              <a:t>Meaning of Delimitation: Delimitation refers to the process of redrawing the boundaries of Parliamentary and Assembly constituencies to ensure equal representation based on population changes, usually after a Census.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Statutory Basis: Under Section 11 of the Delimitation Act, 1972, the Election Commission is empowered to correct printing or clerical mistakes in the orders made by the Delimitation Commission.</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Implementation Role: While the Delimitation Commission determines the boundaries, the Election Commission maintains, updates, and implements these delimitation orders in electoral administration.</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Updating Constituency Records: The ECI keeps delimitation records current and makes necessary amendments in Parliamentary and Assembly constituencies.</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47750" y="244475"/>
            <a:ext cx="10212070" cy="6369685"/>
          </a:xfrm>
          <a:prstGeom prst="rect">
            <a:avLst/>
          </a:prstGeom>
        </p:spPr>
        <p:txBody>
          <a:bodyPr wrap="square">
            <a:spAutoFit/>
          </a:bodyPr>
          <a:p>
            <a:pPr marL="285750" indent="-285750">
              <a:buFont typeface="Wingdings" panose="05000000000000000000" charset="0"/>
              <a:buChar char="q"/>
            </a:pPr>
            <a:r>
              <a:rPr sz="2400"/>
              <a:t>Ensures elections are free, fair, and transparent.</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Upholds universal adult suffrage under Article 326.</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Functions independently of government influence.</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Became a multi-member body in 1993, consisting of:</a:t>
            </a:r>
            <a:endParaRPr sz="2400"/>
          </a:p>
          <a:p>
            <a:endParaRPr sz="2400"/>
          </a:p>
          <a:p>
            <a:pPr>
              <a:buFont typeface="Arial" panose="020B0604020202020204"/>
              <a:buChar char="•"/>
            </a:pPr>
            <a:r>
              <a:rPr sz="2400"/>
              <a:t>Chief Election Commissioner (CEC)</a:t>
            </a:r>
            <a:endParaRPr sz="2400"/>
          </a:p>
          <a:p>
            <a:pPr>
              <a:buFont typeface="Arial" panose="020B0604020202020204"/>
              <a:buChar char="•"/>
            </a:pPr>
            <a:endParaRPr sz="2400"/>
          </a:p>
          <a:p>
            <a:pPr>
              <a:buFont typeface="Arial" panose="020B0604020202020204"/>
              <a:buChar char="•"/>
            </a:pPr>
            <a:r>
              <a:rPr sz="2400"/>
              <a:t>Two Election Commissioners</a:t>
            </a:r>
            <a:endParaRPr sz="2400"/>
          </a:p>
          <a:p>
            <a:pPr>
              <a:buFont typeface="Arial" panose="020B0604020202020204"/>
              <a:buChar char="•"/>
            </a:pPr>
            <a:endParaRPr sz="2400"/>
          </a:p>
          <a:p>
            <a:pPr marL="285750" indent="-285750">
              <a:buFont typeface="Wingdings" panose="05000000000000000000" charset="0"/>
              <a:buChar char="q"/>
            </a:pPr>
            <a:r>
              <a:rPr sz="2400"/>
              <a:t>Manages over 97 crore registered voters (as per 2024 data).</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Conducts elections across more than 10 lakh polling stations.</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Plays a vital role in maintaining India’s democratic integrity.</a:t>
            </a:r>
            <a:endParaRPr sz="2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40860" y="92393"/>
            <a:ext cx="5080000" cy="521970"/>
          </a:xfrm>
          <a:prstGeom prst="rect">
            <a:avLst/>
          </a:prstGeom>
        </p:spPr>
        <p:txBody>
          <a:bodyPr>
            <a:spAutoFit/>
          </a:bodyPr>
          <a:p>
            <a:r>
              <a:rPr sz="2800"/>
              <a:t>Media Policy </a:t>
            </a:r>
            <a:endParaRPr sz="2800"/>
          </a:p>
        </p:txBody>
      </p:sp>
      <p:sp>
        <p:nvSpPr>
          <p:cNvPr id="5" name="Text Box 4"/>
          <p:cNvSpPr txBox="1"/>
          <p:nvPr/>
        </p:nvSpPr>
        <p:spPr>
          <a:xfrm>
            <a:off x="96520" y="828675"/>
            <a:ext cx="11634470" cy="5631180"/>
          </a:xfrm>
          <a:prstGeom prst="rect">
            <a:avLst/>
          </a:prstGeom>
        </p:spPr>
        <p:txBody>
          <a:bodyPr wrap="square">
            <a:spAutoFit/>
          </a:bodyPr>
          <a:p>
            <a:pPr marL="342900" indent="-342900" algn="just">
              <a:buFont typeface="Wingdings" panose="05000000000000000000" charset="0"/>
              <a:buChar char="q"/>
            </a:pPr>
            <a:r>
              <a:rPr sz="2000"/>
              <a:t>Comprehensive Media Regulation: The Election Commission frames and implements a structured media policy to ensure fair and transparent election coverage.</a:t>
            </a:r>
            <a:endParaRPr sz="2000"/>
          </a:p>
          <a:p>
            <a:pPr marL="342900" indent="-342900" algn="just">
              <a:buFont typeface="Wingdings" panose="05000000000000000000" charset="0"/>
              <a:buChar char="q"/>
            </a:pPr>
            <a:endParaRPr sz="2000"/>
          </a:p>
          <a:p>
            <a:pPr marL="342900" indent="-342900" algn="just">
              <a:buFont typeface="Wingdings" panose="05000000000000000000" charset="0"/>
              <a:buChar char="q"/>
            </a:pPr>
            <a:r>
              <a:rPr sz="2000"/>
              <a:t>Regular Press Briefings: During elections, the ECI conducts frequent briefings for print and electronic media to provide accurate updates and prevent misinformation.</a:t>
            </a:r>
            <a:endParaRPr sz="2000"/>
          </a:p>
          <a:p>
            <a:pPr marL="342900" indent="-342900" algn="just">
              <a:buFont typeface="Wingdings" panose="05000000000000000000" charset="0"/>
              <a:buChar char="q"/>
            </a:pPr>
            <a:endParaRPr sz="2000"/>
          </a:p>
          <a:p>
            <a:pPr marL="342900" indent="-342900" algn="just">
              <a:buFont typeface="Wingdings" panose="05000000000000000000" charset="0"/>
              <a:buChar char="q"/>
            </a:pPr>
            <a:r>
              <a:rPr sz="2000"/>
              <a:t>Accredited Media Access: Media representatives, including national and international journalists, are allowed entry into polling stations and counting centres with official authorization letters issued by the Commission.</a:t>
            </a:r>
            <a:endParaRPr sz="2000"/>
          </a:p>
          <a:p>
            <a:pPr marL="342900" indent="-342900" algn="just">
              <a:buFont typeface="Wingdings" panose="05000000000000000000" charset="0"/>
              <a:buChar char="q"/>
            </a:pPr>
            <a:endParaRPr sz="2000"/>
          </a:p>
          <a:p>
            <a:pPr marL="342900" indent="-342900" algn="just">
              <a:buFont typeface="Wingdings" panose="05000000000000000000" charset="0"/>
              <a:buChar char="q"/>
            </a:pPr>
            <a:r>
              <a:rPr sz="2000"/>
              <a:t>Transparency in Poll and Counting: Journalists are permitted to observe the conduct of polling and counting to enhance public trust in the electoral process.</a:t>
            </a:r>
            <a:endParaRPr sz="2000"/>
          </a:p>
          <a:p>
            <a:pPr marL="342900" indent="-342900" algn="just">
              <a:buFont typeface="Wingdings" panose="05000000000000000000" charset="0"/>
              <a:buChar char="q"/>
            </a:pPr>
            <a:endParaRPr sz="2000"/>
          </a:p>
          <a:p>
            <a:pPr marL="342900" indent="-342900" algn="just">
              <a:buFont typeface="Wingdings" panose="05000000000000000000" charset="0"/>
              <a:buChar char="q"/>
            </a:pPr>
            <a:r>
              <a:rPr sz="2000"/>
              <a:t>Publication of Official Data: The ECI releases statistical reports, election data, and official documents in the public domain to maintain transparency.</a:t>
            </a:r>
            <a:endParaRPr sz="2000"/>
          </a:p>
          <a:p>
            <a:pPr marL="342900" indent="-342900" algn="just">
              <a:buFont typeface="Wingdings" panose="05000000000000000000" charset="0"/>
              <a:buChar char="q"/>
            </a:pPr>
            <a:endParaRPr sz="2000"/>
          </a:p>
          <a:p>
            <a:pPr marL="342900" indent="-342900" algn="just">
              <a:buFont typeface="Wingdings" panose="05000000000000000000" charset="0"/>
              <a:buChar char="q"/>
            </a:pPr>
            <a:r>
              <a:rPr sz="2000"/>
              <a:t>Voter Awareness Campaigns: In collaboration with public broadcasters like Doordarshan and All India Radio, the Commission conducts large-scale voter awareness programs to encourage informed participation.</a:t>
            </a:r>
            <a:endParaRPr sz="2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702685" y="416878"/>
            <a:ext cx="5080000" cy="583565"/>
          </a:xfrm>
          <a:prstGeom prst="rect">
            <a:avLst/>
          </a:prstGeom>
        </p:spPr>
        <p:txBody>
          <a:bodyPr>
            <a:spAutoFit/>
          </a:bodyPr>
          <a:p>
            <a:r>
              <a:rPr sz="3200"/>
              <a:t>Limits on Poll Expenses </a:t>
            </a:r>
            <a:endParaRPr sz="3200"/>
          </a:p>
        </p:txBody>
      </p:sp>
      <p:sp>
        <p:nvSpPr>
          <p:cNvPr id="5" name="Text Box 4"/>
          <p:cNvSpPr txBox="1"/>
          <p:nvPr/>
        </p:nvSpPr>
        <p:spPr>
          <a:xfrm>
            <a:off x="210185" y="920750"/>
            <a:ext cx="11572240" cy="5631180"/>
          </a:xfrm>
          <a:prstGeom prst="rect">
            <a:avLst/>
          </a:prstGeom>
        </p:spPr>
        <p:txBody>
          <a:bodyPr wrap="square">
            <a:spAutoFit/>
          </a:bodyPr>
          <a:p>
            <a:pPr marL="285750" indent="-285750" algn="just">
              <a:buFont typeface="Wingdings" panose="05000000000000000000" charset="0"/>
              <a:buChar char="q"/>
            </a:pPr>
            <a:r>
              <a:rPr sz="2400"/>
              <a:t>Mandatory Expense Accounting: Candidates must maintain a detailed account of all campaign expenses, including spending on public meetings, rallies, print and electronic media advertisements, vehicles, campaign workers, and publicity materials.</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a:t>Legal Spending Ceiling: The Election Commission enforces a maximum spending limit that a candidate can incur during an election campaign to prevent money power from influencing elections.</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a:t>Lok Sabha Election Limits:</a:t>
            </a:r>
            <a:endParaRPr sz="2400"/>
          </a:p>
          <a:p>
            <a:pPr algn="just"/>
            <a:endParaRPr sz="2400"/>
          </a:p>
          <a:p>
            <a:pPr algn="just">
              <a:buFont typeface="Arial" panose="020B0604020202020204"/>
              <a:buChar char="•"/>
            </a:pPr>
            <a:r>
              <a:rPr sz="2400"/>
              <a:t>₹70 lakh per candidate in most States.</a:t>
            </a:r>
            <a:endParaRPr sz="2400"/>
          </a:p>
          <a:p>
            <a:pPr algn="just">
              <a:buFont typeface="Arial" panose="020B0604020202020204"/>
              <a:buChar char="•"/>
            </a:pPr>
            <a:endParaRPr sz="2400"/>
          </a:p>
          <a:p>
            <a:pPr algn="just">
              <a:buFont typeface="Arial" panose="020B0604020202020204"/>
              <a:buChar char="•"/>
            </a:pPr>
            <a:r>
              <a:rPr sz="2400"/>
              <a:t>₹54 lakh per candidate in Arunachal Pradesh, Goa, and Sikkim.</a:t>
            </a:r>
            <a:endParaRPr sz="2400"/>
          </a:p>
          <a:p>
            <a:pPr algn="just">
              <a:buFont typeface="Arial" panose="020B0604020202020204"/>
              <a:buChar char="•"/>
            </a:pPr>
            <a:endParaRPr sz="2400"/>
          </a:p>
          <a:p>
            <a:pPr algn="just">
              <a:buFont typeface="Arial" panose="020B0604020202020204"/>
              <a:buChar char="•"/>
            </a:pPr>
            <a:r>
              <a:rPr sz="2400"/>
              <a:t>For Union Territories: ₹70 lakh in NCT of Delhi and ₹54 lakh in other UTs.</a:t>
            </a:r>
            <a:endParaRPr sz="2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36550" y="893445"/>
            <a:ext cx="11236325" cy="5262245"/>
          </a:xfrm>
          <a:prstGeom prst="rect">
            <a:avLst/>
          </a:prstGeom>
        </p:spPr>
        <p:txBody>
          <a:bodyPr wrap="square">
            <a:spAutoFit/>
          </a:bodyPr>
          <a:p>
            <a:pPr marL="285750" indent="-285750">
              <a:buFont typeface="Wingdings" panose="05000000000000000000" charset="0"/>
              <a:buChar char="q"/>
            </a:pPr>
            <a:r>
              <a:rPr sz="2400"/>
              <a:t>Assembly Election Limits:</a:t>
            </a:r>
            <a:endParaRPr sz="2400"/>
          </a:p>
          <a:p>
            <a:endParaRPr sz="2400"/>
          </a:p>
          <a:p>
            <a:pPr>
              <a:buFont typeface="Arial" panose="020B0604020202020204"/>
              <a:buChar char="•"/>
            </a:pPr>
            <a:r>
              <a:rPr sz="2400"/>
              <a:t>₹28 lakh per candidate in larger States and NCT of Delhi.</a:t>
            </a:r>
            <a:endParaRPr sz="2400"/>
          </a:p>
          <a:p>
            <a:pPr>
              <a:buFont typeface="Arial" panose="020B0604020202020204"/>
              <a:buChar char="•"/>
            </a:pPr>
            <a:endParaRPr sz="2400"/>
          </a:p>
          <a:p>
            <a:pPr>
              <a:buFont typeface="Arial" panose="020B0604020202020204"/>
              <a:buChar char="•"/>
            </a:pPr>
            <a:r>
              <a:rPr sz="2400"/>
              <a:t>₹20 lakh per candidate in smaller States and UT of Puducherry.</a:t>
            </a:r>
            <a:endParaRPr sz="2400"/>
          </a:p>
          <a:p>
            <a:pPr>
              <a:buFont typeface="Arial" panose="020B0604020202020204"/>
              <a:buChar char="•"/>
            </a:pPr>
            <a:endParaRPr sz="2400"/>
          </a:p>
          <a:p>
            <a:pPr>
              <a:buFont typeface="Arial" panose="020B0604020202020204"/>
              <a:buChar char="•"/>
            </a:pPr>
            <a:r>
              <a:rPr sz="2400"/>
              <a:t>Specifically, Andhra Pradesh and Odisha – ₹28 lakh; Sikkim – ₹20 lakh.</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Objective of Limits: These ceilings aim to curb excessive spending, reduce corruption, and ensure a level playing field among candidates.</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Monitoring and Enforcement: The Election Commission monitors candidate expenditure through reports and scrutiny, and failure to comply can lead to disqualification.</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44500" y="1351915"/>
            <a:ext cx="11255375" cy="4154170"/>
          </a:xfrm>
          <a:prstGeom prst="rect">
            <a:avLst/>
          </a:prstGeom>
        </p:spPr>
        <p:txBody>
          <a:bodyPr wrap="square">
            <a:spAutoFit/>
          </a:bodyPr>
          <a:p>
            <a:pPr marL="285750" indent="-285750">
              <a:buFont typeface="Wingdings" panose="05000000000000000000" charset="0"/>
              <a:buChar char="q"/>
            </a:pPr>
            <a:r>
              <a:rPr sz="2400"/>
              <a:t>Initially, it had only one Chief Election Commissioner (CEC).</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Since October 1993, it functions as a three-member body.</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Operates as a collegiate body, ensuring collective decision-making.</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Has a permanent secretariat at Nirvachan Sadan, New Delhi.</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Functions independently of government control.</a:t>
            </a:r>
            <a:endParaRPr sz="2400"/>
          </a:p>
          <a:p>
            <a:pPr marL="285750" indent="-285750">
              <a:buFont typeface="Wingdings" panose="05000000000000000000" charset="0"/>
              <a:buChar char="q"/>
            </a:pPr>
            <a:endParaRPr sz="2400"/>
          </a:p>
          <a:p>
            <a:pPr marL="285750" indent="-285750">
              <a:buFont typeface="Wingdings" panose="05000000000000000000" charset="0"/>
              <a:buChar char="q"/>
            </a:pPr>
            <a:r>
              <a:rPr sz="2400"/>
              <a:t>Its structure ensures autonomy, impartiality, and accountability in the electoral process.</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503555" y="1570355"/>
            <a:ext cx="10457180" cy="2245360"/>
          </a:xfrm>
          <a:prstGeom prst="rect">
            <a:avLst/>
          </a:prstGeom>
        </p:spPr>
        <p:txBody>
          <a:bodyPr wrap="square">
            <a:spAutoFit/>
          </a:bodyPr>
          <a:p>
            <a:r>
              <a:rPr sz="2800"/>
              <a:t>As of 2026, the members of the Election Commission of India are:</a:t>
            </a:r>
            <a:endParaRPr sz="2800"/>
          </a:p>
          <a:p>
            <a:endParaRPr sz="2800"/>
          </a:p>
          <a:p>
            <a:pPr>
              <a:buFont typeface="Arial" panose="020B0604020202020204"/>
              <a:buChar char="•"/>
            </a:pPr>
            <a:r>
              <a:rPr sz="2800"/>
              <a:t>Chief Election Commissioner (CEC): Gyanesh Kumar</a:t>
            </a:r>
            <a:endParaRPr sz="2800"/>
          </a:p>
          <a:p>
            <a:pPr>
              <a:buFont typeface="Arial" panose="020B0604020202020204"/>
              <a:buChar char="•"/>
            </a:pPr>
            <a:endParaRPr sz="2800"/>
          </a:p>
          <a:p>
            <a:pPr>
              <a:buFont typeface="Arial" panose="020B0604020202020204"/>
              <a:buChar char="•"/>
            </a:pPr>
            <a:r>
              <a:rPr sz="2800"/>
              <a:t>Election Commissioners: Dr. Sukhbir Singh Sandhu and Dr. Vivek Joshi</a:t>
            </a:r>
            <a:endParaRPr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4350" y="574040"/>
            <a:ext cx="10358755" cy="3784600"/>
          </a:xfrm>
          <a:prstGeom prst="rect">
            <a:avLst/>
          </a:prstGeom>
        </p:spPr>
        <p:txBody>
          <a:bodyPr wrap="square">
            <a:spAutoFit/>
          </a:bodyPr>
          <a:p>
            <a:pPr marL="285750" indent="-285750">
              <a:buFont typeface="Arial" panose="020B0604020202020204" pitchFamily="34" charset="0"/>
              <a:buChar char="•"/>
            </a:pPr>
            <a:r>
              <a:rPr sz="2400" b="1"/>
              <a:t>Chief Election Commissioner (CEC)</a:t>
            </a:r>
            <a:r>
              <a:rPr sz="2400"/>
              <a:t> is the head of the Election Commission of India.</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Ensures independence and integrity of the electoral process.</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Appointed by the President of India under Article 324(2) of the Constitution.</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Enforces the Model Code of Conduct (MCC).</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endParaRPr sz="2400"/>
          </a:p>
        </p:txBody>
      </p:sp>
      <p:sp>
        <p:nvSpPr>
          <p:cNvPr id="5" name="Text Box 4"/>
          <p:cNvSpPr txBox="1"/>
          <p:nvPr/>
        </p:nvSpPr>
        <p:spPr>
          <a:xfrm>
            <a:off x="807085" y="4039235"/>
            <a:ext cx="10577830" cy="2306955"/>
          </a:xfrm>
          <a:prstGeom prst="rect">
            <a:avLst/>
          </a:prstGeom>
        </p:spPr>
        <p:txBody>
          <a:bodyPr wrap="square">
            <a:spAutoFit/>
          </a:bodyPr>
          <a:p>
            <a:pPr algn="just"/>
            <a:r>
              <a:rPr sz="2400" b="1"/>
              <a:t>The Model Code of Conduct (MCC) </a:t>
            </a:r>
            <a:r>
              <a:rPr sz="2400"/>
              <a:t>lays down clear rules to ensure that elections are conducted in a free and fair manner. It prohibits candidates and political parties from making hate speeches based on caste, religion, language, or community. Bribing voters through cash, gifts, liquor, or any form of inducement is strictly banned. Campaigning must stop 48 hours before the close of polling, ensuring a “silence period” for voters to make independent decisions.</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37565" y="1690370"/>
            <a:ext cx="10564495" cy="1938020"/>
          </a:xfrm>
          <a:prstGeom prst="rect">
            <a:avLst/>
          </a:prstGeom>
        </p:spPr>
        <p:txBody>
          <a:bodyPr wrap="square">
            <a:spAutoFit/>
          </a:bodyPr>
          <a:p>
            <a:pPr marL="285750" indent="-285750" algn="just">
              <a:buFont typeface="Arial" panose="020B0604020202020204" pitchFamily="34" charset="0"/>
              <a:buChar char="•"/>
            </a:pPr>
            <a:r>
              <a:rPr sz="2400"/>
              <a:t>Political parties are required to seek prior permission from local authorities before holding meetings, rallies, or processions. Details such as venue, time, and route must be informed in advance. Once permission is granted, routes cannot be changed arbitrarily, and if two parties plan overlapping routes, they must resolve the issue beforehand to avoid conflict.</a:t>
            </a:r>
            <a:endParaRPr sz="2400"/>
          </a:p>
        </p:txBody>
      </p:sp>
      <p:sp>
        <p:nvSpPr>
          <p:cNvPr id="5" name="Text Box 4"/>
          <p:cNvSpPr txBox="1"/>
          <p:nvPr/>
        </p:nvSpPr>
        <p:spPr>
          <a:xfrm>
            <a:off x="994410" y="3886200"/>
            <a:ext cx="10407650" cy="1938020"/>
          </a:xfrm>
          <a:prstGeom prst="rect">
            <a:avLst/>
          </a:prstGeom>
        </p:spPr>
        <p:txBody>
          <a:bodyPr wrap="square">
            <a:spAutoFit/>
          </a:bodyPr>
          <a:p>
            <a:pPr marL="285750" indent="-285750">
              <a:buFont typeface="Arial" panose="020B0604020202020204" pitchFamily="34" charset="0"/>
              <a:buChar char="•"/>
            </a:pPr>
            <a:r>
              <a:rPr sz="2400"/>
              <a:t>On polling day, all candidates and parties must strictly follow election laws and cooperate with election officials. Distribution of liquor and display of posters, flags, symbols, or other campaign materials near polling booths are prohibited. Entry into polling booths is restricted to voters and authorised officials; others must carry a valid pass issued by the Election Commission.</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79450" y="1776730"/>
            <a:ext cx="10328275" cy="2676525"/>
          </a:xfrm>
          <a:prstGeom prst="rect">
            <a:avLst/>
          </a:prstGeom>
        </p:spPr>
        <p:txBody>
          <a:bodyPr wrap="square">
            <a:spAutoFit/>
          </a:bodyPr>
          <a:p>
            <a:r>
              <a:rPr sz="2400"/>
              <a:t>The Election Commission appoints Observers to monitor the conduct of elections, and candidates may report complaints to them. The party in power, whether at the Centre or in the States, is barred from misusing government machinery or official position for campaign purposes. It cannot announce new schemes, grants, or policy decisions that may influence voters. Election manifestos must not contain promises that attempt to unduly influence voters or compromise the integrity of the electoral process.</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90880" y="1172210"/>
            <a:ext cx="10611485" cy="2676525"/>
          </a:xfrm>
          <a:prstGeom prst="rect">
            <a:avLst/>
          </a:prstGeom>
        </p:spPr>
        <p:txBody>
          <a:bodyPr wrap="square">
            <a:spAutoFit/>
          </a:bodyPr>
          <a:p>
            <a:r>
              <a:rPr sz="2400"/>
              <a:t>The Model Code of Conduct (MCC) comes into force from the date the Election Commission announces the election schedule.</a:t>
            </a:r>
            <a:endParaRPr sz="2400"/>
          </a:p>
          <a:p>
            <a:r>
              <a:rPr sz="2400"/>
              <a:t>It remains in effect:</a:t>
            </a:r>
            <a:endParaRPr sz="2400"/>
          </a:p>
          <a:p>
            <a:endParaRPr sz="2400"/>
          </a:p>
          <a:p>
            <a:pPr>
              <a:buFont typeface="Arial" panose="020B0604020202020204"/>
              <a:buChar char="•"/>
            </a:pPr>
            <a:r>
              <a:rPr sz="2400"/>
              <a:t>From the announcement of elections</a:t>
            </a:r>
            <a:endParaRPr sz="2400"/>
          </a:p>
          <a:p>
            <a:pPr>
              <a:buFont typeface="Arial" panose="020B0604020202020204"/>
              <a:buChar char="•"/>
            </a:pPr>
            <a:endParaRPr sz="2400"/>
          </a:p>
          <a:p>
            <a:pPr>
              <a:buFont typeface="Arial" panose="020B0604020202020204"/>
              <a:buChar char="•"/>
            </a:pPr>
            <a:r>
              <a:rPr sz="2400"/>
              <a:t>Until the completion of the election process (usually the declaration of results)</a:t>
            </a:r>
            <a:endParaRPr sz="2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17974</Words>
  <Application>WPS Presentation</Application>
  <PresentationFormat>Widescreen</PresentationFormat>
  <Paragraphs>288</Paragraphs>
  <Slides>32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32</vt:i4>
      </vt:variant>
    </vt:vector>
  </HeadingPairs>
  <TitlesOfParts>
    <vt:vector size="42" baseType="lpstr">
      <vt:lpstr>Arial</vt:lpstr>
      <vt:lpstr>SimSun</vt:lpstr>
      <vt:lpstr>Wingdings</vt:lpstr>
      <vt:lpstr>Wingdings</vt:lpstr>
      <vt:lpstr>Arial</vt:lpstr>
      <vt:lpstr>Calibri Light</vt:lpstr>
      <vt:lpstr>Calibri</vt:lpstr>
      <vt:lpstr>Microsoft YaHei</vt:lpstr>
      <vt:lpstr>Arial Unicode MS</vt:lpstr>
      <vt:lpstr>Office Theme</vt:lpstr>
      <vt:lpstr>Election Commission of India: Structure, Powers and Functions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6</cp:revision>
  <dcterms:created xsi:type="dcterms:W3CDTF">2025-07-23T00:59:00Z</dcterms:created>
  <dcterms:modified xsi:type="dcterms:W3CDTF">2026-02-18T05:34:42Z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