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0" r:id="rId6"/>
    <p:sldId id="261" r:id="rId7"/>
    <p:sldId id="262" r:id="rId8"/>
    <p:sldId id="263" r:id="rId9"/>
    <p:sldId id="264" r:id="rId10"/>
    <p:sldId id="265" r:id="rId11"/>
    <p:sldId id="266" r:id="rId12"/>
    <p:sldId id="267" r:id="rId13"/>
    <p:sldId id="259" r:id="rId14"/>
    <p:sldId id="268" r:id="rId15"/>
    <p:sldId id="269" r:id="rId16"/>
    <p:sldId id="270" r:id="rId17"/>
    <p:sldId id="272" r:id="rId18"/>
    <p:sldId id="273" r:id="rId19"/>
    <p:sldId id="274" r:id="rId20"/>
    <p:sldId id="275" r:id="rId21"/>
    <p:sldId id="276" r:id="rId22"/>
    <p:sldId id="277" r:id="rId23"/>
    <p:sldId id="279" r:id="rId24"/>
    <p:sldId id="281" r:id="rId25"/>
    <p:sldId id="283" r:id="rId26"/>
    <p:sldId id="284" r:id="rId27"/>
    <p:sldId id="28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1" userDrawn="1">
          <p15:clr>
            <a:srgbClr val="A4A3A4"/>
          </p15:clr>
        </p15:guide>
        <p15:guide id="2" pos="384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211"/>
        <p:guide pos="384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70573"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205728" y="1600200"/>
            <a:ext cx="5376672"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Title 1025"/>
          <p:cNvSpPr/>
          <p:nvPr>
            <p:ph type="title"/>
          </p:nvPr>
        </p:nvSpPr>
        <p:spPr>
          <a:xfrm>
            <a:off x="609600" y="274638"/>
            <a:ext cx="10972800" cy="1143000"/>
          </a:xfrm>
          <a:prstGeom prst="rect">
            <a:avLst/>
          </a:prstGeom>
          <a:noFill/>
          <a:ln w="9525">
            <a:noFill/>
          </a:ln>
        </p:spPr>
        <p:txBody>
          <a:bodyPr anchor="ctr" anchorCtr="0"/>
          <a:p>
            <a:pPr lvl="0"/>
            <a:r>
              <a:t>Click to edit Master title style</a:t>
            </a:r>
          </a:p>
        </p:txBody>
      </p:sp>
      <p:sp>
        <p:nvSpPr>
          <p:cNvPr id="1027" name="Text Placeholder 1026"/>
          <p:cNvSpPr/>
          <p:nvPr>
            <p:ph type="body" idx="1"/>
          </p:nvPr>
        </p:nvSpPr>
        <p:spPr>
          <a:xfrm>
            <a:off x="609600" y="1600200"/>
            <a:ext cx="10972800" cy="4525963"/>
          </a:xfrm>
          <a:prstGeom prst="rect">
            <a:avLst/>
          </a:prstGeom>
          <a:noFill/>
          <a:ln w="9525">
            <a:noFill/>
          </a:ln>
        </p:spPr>
        <p:txBody>
          <a:bodyPr/>
          <a:p>
            <a:pPr lvl="0"/>
            <a:r>
              <a:t>Click to edit Master text styles</a:t>
            </a:r>
          </a:p>
          <a:p>
            <a:pPr lvl="1"/>
            <a:r>
              <a:t>Second level</a:t>
            </a:r>
          </a:p>
          <a:p>
            <a:pPr lvl="2"/>
            <a:r>
              <a:t>Third level</a:t>
            </a:r>
          </a:p>
          <a:p>
            <a:pPr lvl="3"/>
            <a:r>
              <a:t>Fourth level</a:t>
            </a:r>
          </a:p>
          <a:p>
            <a:pPr lvl="4"/>
            <a:r>
              <a:t>Fifth level</a:t>
            </a:r>
          </a:p>
        </p:txBody>
      </p:sp>
      <p:sp>
        <p:nvSpPr>
          <p:cNvPr id="1028" name="Date Placeholder 1027"/>
          <p:cNvSpPr/>
          <p:nvPr>
            <p:ph type="dt" sz="half" idx="2"/>
          </p:nvPr>
        </p:nvSpPr>
        <p:spPr>
          <a:xfrm>
            <a:off x="609600" y="6245225"/>
            <a:ext cx="2844800" cy="476250"/>
          </a:xfrm>
          <a:prstGeom prst="rect">
            <a:avLst/>
          </a:prstGeom>
          <a:noFill/>
          <a:ln w="9525">
            <a:noFill/>
          </a:ln>
        </p:spPr>
        <p:txBody>
          <a:bodyPr/>
          <a:lstStyle>
            <a:lvl1pPr>
              <a:defRPr sz="1400"/>
            </a:lvl1pPr>
          </a:lstStyle>
          <a:p>
            <a:fld id="{63A1C593-65D0-4073-BCC9-577B9352EA97}" type="datetimeFigureOut">
              <a:rPr lang="en-US" smtClean="0"/>
            </a:fld>
            <a:endParaRPr lang="en-US"/>
          </a:p>
        </p:txBody>
      </p:sp>
      <p:sp>
        <p:nvSpPr>
          <p:cNvPr id="1029" name="Footer Placeholder 1028"/>
          <p:cNvSpPr/>
          <p:nvPr>
            <p:ph type="ftr" sz="quarter" idx="3"/>
          </p:nvPr>
        </p:nvSpPr>
        <p:spPr>
          <a:xfrm>
            <a:off x="4165600" y="6245225"/>
            <a:ext cx="3860800" cy="476250"/>
          </a:xfrm>
          <a:prstGeom prst="rect">
            <a:avLst/>
          </a:prstGeom>
          <a:noFill/>
          <a:ln w="9525">
            <a:noFill/>
          </a:ln>
        </p:spPr>
        <p:txBody>
          <a:bodyPr/>
          <a:lstStyle>
            <a:lvl1pPr algn="ctr">
              <a:defRPr sz="1400"/>
            </a:lvl1pPr>
          </a:lstStyle>
          <a:p>
            <a:endParaRPr lang="en-US"/>
          </a:p>
        </p:txBody>
      </p:sp>
      <p:sp>
        <p:nvSpPr>
          <p:cNvPr id="1030" name="Slide Number Placeholder 1029"/>
          <p:cNvSpPr/>
          <p:nvPr>
            <p:ph type="sldNum" sz="quarter" idx="4"/>
          </p:nvPr>
        </p:nvSpPr>
        <p:spPr>
          <a:xfrm>
            <a:off x="8737600" y="6245225"/>
            <a:ext cx="2844800" cy="476250"/>
          </a:xfrm>
          <a:prstGeom prst="rect">
            <a:avLst/>
          </a:prstGeom>
          <a:noFill/>
          <a:ln w="9525">
            <a:noFill/>
          </a:ln>
        </p:spPr>
        <p:txBody>
          <a:bodyPr/>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Arial" panose="020B0604020202020204" pitchFamily="34" charset="0"/>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Conceptual Understanding of “Comparative Politics”</a:t>
            </a:r>
            <a:endParaRPr lang="en-US" b="1" dirty="0"/>
          </a:p>
        </p:txBody>
      </p:sp>
      <p:sp>
        <p:nvSpPr>
          <p:cNvPr id="3" name="Subtitle 2"/>
          <p:cNvSpPr>
            <a:spLocks noGrp="1"/>
          </p:cNvSpPr>
          <p:nvPr>
            <p:ph type="subTitle" idx="1"/>
          </p:nvPr>
        </p:nvSpPr>
        <p:spPr/>
        <p:txBody>
          <a:bodyPr>
            <a:normAutofit lnSpcReduction="20000"/>
          </a:bodyPr>
          <a:lstStyle/>
          <a:p>
            <a:r>
              <a:rPr lang="en-US"/>
              <a:t>Designed by </a:t>
            </a:r>
            <a:r>
              <a:rPr lang="en-US" b="1"/>
              <a:t>Dr. Parismita Bhagawati</a:t>
            </a:r>
            <a:endParaRPr lang="en-US"/>
          </a:p>
          <a:p>
            <a:r>
              <a:rPr lang="en-US">
                <a:sym typeface="+mn-ea"/>
              </a:rPr>
              <a:t>(as digital teaching material for </a:t>
            </a:r>
            <a:r>
              <a:rPr lang="en-US" altLang="en-US">
                <a:sym typeface="+mn-ea"/>
              </a:rPr>
              <a:t>Semester: 4th Semester (PG)</a:t>
            </a:r>
            <a:endParaRPr lang="en-US" altLang="en-US">
              <a:sym typeface="+mn-ea"/>
            </a:endParaRPr>
          </a:p>
          <a:p>
            <a:r>
              <a:rPr lang="en-US" altLang="en-US">
                <a:sym typeface="+mn-ea"/>
              </a:rPr>
              <a:t>Course No. POL4016 </a:t>
            </a:r>
            <a:endParaRPr lang="en-US" altLang="en-US">
              <a:sym typeface="+mn-ea"/>
            </a:endParaRPr>
          </a:p>
          <a:p>
            <a:r>
              <a:rPr lang="en-US" altLang="en-US">
                <a:sym typeface="+mn-ea"/>
              </a:rPr>
              <a:t>Comparative Political Analysis;  Unit 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6" name="Text Box 5"/>
          <p:cNvSpPr txBox="1"/>
          <p:nvPr/>
        </p:nvSpPr>
        <p:spPr>
          <a:xfrm>
            <a:off x="1029335" y="527050"/>
            <a:ext cx="10133330" cy="1568450"/>
          </a:xfrm>
          <a:prstGeom prst="rect">
            <a:avLst/>
          </a:prstGeom>
        </p:spPr>
        <p:txBody>
          <a:bodyPr wrap="square">
            <a:spAutoFit/>
          </a:bodyPr>
          <a:p>
            <a:pPr indent="0" algn="just">
              <a:buFont typeface="Arial" panose="020B0604020202020204" pitchFamily="34" charset="0"/>
              <a:buNone/>
            </a:pPr>
            <a:r>
              <a:rPr lang="en-US" altLang="en-US" sz="3200" b="1"/>
              <a:t>1. Study of Single Countries (Country-Based Tradition)</a:t>
            </a:r>
            <a:endParaRPr lang="en-US" altLang="en-US" sz="3200" b="1"/>
          </a:p>
          <a:p>
            <a:pPr indent="0" algn="just">
              <a:buFont typeface="Arial" panose="020B0604020202020204" pitchFamily="34" charset="0"/>
              <a:buNone/>
            </a:pPr>
            <a:endParaRPr lang="en-US" altLang="en-US" sz="3200" b="1"/>
          </a:p>
        </p:txBody>
      </p:sp>
      <p:sp>
        <p:nvSpPr>
          <p:cNvPr id="2" name="Text Box 1"/>
          <p:cNvSpPr txBox="1"/>
          <p:nvPr/>
        </p:nvSpPr>
        <p:spPr>
          <a:xfrm>
            <a:off x="1179195" y="1891030"/>
            <a:ext cx="10096500" cy="4892675"/>
          </a:xfrm>
          <a:prstGeom prst="rect">
            <a:avLst/>
          </a:prstGeom>
        </p:spPr>
        <p:txBody>
          <a:bodyPr wrap="square">
            <a:spAutoFit/>
          </a:bodyPr>
          <a:p>
            <a:pPr marL="285750" indent="-285750" algn="just">
              <a:buFont typeface="Arial" panose="020B0604020202020204" pitchFamily="34" charset="0"/>
              <a:buChar char="•"/>
            </a:pPr>
            <a:r>
              <a:rPr sz="2400"/>
              <a:t>The first tradition is the study of single countries, reflecting the formative understanding of comparative politics in the United States, where the discipline mainly meant studying political systems outside the US, often in isolation.</a:t>
            </a:r>
            <a:endParaRPr sz="2400"/>
          </a:p>
          <a:p>
            <a:pPr indent="0" algn="just">
              <a:buFont typeface="Arial" panose="020B0604020202020204" pitchFamily="34" charset="0"/>
              <a:buNone/>
            </a:pPr>
            <a:r>
              <a:rPr sz="2400"/>
              <a:t>Example: Early scholarship focused separately on British parliamentary democracy or French presidentialism without systematically comparing them.</a:t>
            </a:r>
            <a:endParaRPr sz="2400"/>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Many courses still include ‘country chapters’ such as German politics or Spanish politics.</a:t>
            </a:r>
            <a:endParaRPr sz="2400"/>
          </a:p>
          <a:p>
            <a:pPr indent="0" algn="just">
              <a:buFont typeface="Arial" panose="020B0604020202020204" pitchFamily="34" charset="0"/>
              <a:buNone/>
            </a:pPr>
            <a:r>
              <a:rPr sz="2400"/>
              <a:t>Example: A textbook chapter explaining only Germany’s federal system—Bundestag, Bundesrat, and Chancellor—without comparing it to other federations.</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3" name="Text Box 2"/>
          <p:cNvSpPr txBox="1"/>
          <p:nvPr/>
        </p:nvSpPr>
        <p:spPr>
          <a:xfrm>
            <a:off x="699135" y="789305"/>
            <a:ext cx="10701655" cy="2808605"/>
          </a:xfrm>
          <a:prstGeom prst="rect">
            <a:avLst/>
          </a:prstGeom>
        </p:spPr>
        <p:txBody>
          <a:bodyPr wrap="square">
            <a:noAutofit/>
          </a:bodyPr>
          <a:p>
            <a:pPr marL="457200" indent="-457200">
              <a:buFont typeface="Arial" panose="020B0604020202020204" pitchFamily="34" charset="0"/>
              <a:buChar char="•"/>
            </a:pPr>
            <a:r>
              <a:rPr sz="2800"/>
              <a:t>Case studies are useful only when placed in a comparative perspective.</a:t>
            </a:r>
            <a:endParaRPr sz="2800"/>
          </a:p>
          <a:p>
            <a:r>
              <a:rPr sz="2800"/>
              <a:t>Example: Studying India’s coalition governments becomes analytically useful when compared with coalitions in Italy or Israel to generate broader explanations.</a:t>
            </a:r>
            <a:endParaRPr sz="2800"/>
          </a:p>
          <a:p>
            <a:endParaRPr sz="2800"/>
          </a:p>
          <a:p>
            <a:pPr marL="457200" indent="-457200">
              <a:buFont typeface="Arial" panose="020B0604020202020204" pitchFamily="34" charset="0"/>
              <a:buChar char="•"/>
            </a:pPr>
            <a:r>
              <a:rPr sz="2800"/>
              <a:t>Case studies help generate hypotheses, analyse deviant cases, or test new techniques (e.g. synthetic control).</a:t>
            </a:r>
            <a:endParaRPr sz="2800"/>
          </a:p>
          <a:p>
            <a:r>
              <a:rPr sz="2800"/>
              <a:t>Example: Studying Kerala’s high human development despite low income as a deviant case to generate hypotheses about welfare, literacy, and public policy.</a:t>
            </a:r>
            <a:endParaRPr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5" name="Text Box 4"/>
          <p:cNvSpPr txBox="1"/>
          <p:nvPr/>
        </p:nvSpPr>
        <p:spPr>
          <a:xfrm>
            <a:off x="641985" y="180975"/>
            <a:ext cx="11033125" cy="6495415"/>
          </a:xfrm>
          <a:prstGeom prst="rect">
            <a:avLst/>
          </a:prstGeom>
        </p:spPr>
        <p:txBody>
          <a:bodyPr wrap="square">
            <a:spAutoFit/>
          </a:bodyPr>
          <a:p>
            <a:pPr>
              <a:spcAft>
                <a:spcPct val="60000"/>
              </a:spcAft>
            </a:pPr>
            <a:r>
              <a:rPr sz="2400" b="1"/>
              <a:t>2. Methodological Tradition</a:t>
            </a:r>
            <a:endParaRPr sz="2400" b="1"/>
          </a:p>
          <a:p>
            <a:pPr>
              <a:spcAft>
                <a:spcPct val="60000"/>
              </a:spcAft>
            </a:pPr>
            <a:endParaRPr sz="2400" b="1"/>
          </a:p>
          <a:p>
            <a:pPr>
              <a:buFont typeface="Arial" panose="020B0604020202020204"/>
              <a:buChar char="•"/>
            </a:pPr>
            <a:r>
              <a:rPr sz="2400"/>
              <a:t>The second tradition is methodological, concerned with rules and standards of comparative analysis.</a:t>
            </a:r>
            <a:endParaRPr sz="2400"/>
          </a:p>
          <a:p>
            <a:r>
              <a:rPr sz="2400"/>
              <a:t>Example: Deciding whether democracy should be measured through elections only or also through civil liberties and rule of law.</a:t>
            </a:r>
            <a:endParaRPr sz="2400"/>
          </a:p>
          <a:p>
            <a:endParaRPr sz="2400"/>
          </a:p>
          <a:p>
            <a:pPr>
              <a:buFont typeface="Arial" panose="020B0604020202020204"/>
              <a:buChar char="•"/>
            </a:pPr>
            <a:r>
              <a:rPr sz="2400"/>
              <a:t>It aims at descriptive cumulation, causal explanation, and prediction.</a:t>
            </a:r>
            <a:endParaRPr sz="2400"/>
          </a:p>
          <a:p>
            <a:r>
              <a:rPr sz="2400"/>
              <a:t>Example: Comparing voter turnout across democracies to explain why compulsory voting increases participation and to predict future turnout trends.</a:t>
            </a:r>
            <a:endParaRPr sz="2400"/>
          </a:p>
          <a:p>
            <a:endParaRPr sz="2400"/>
          </a:p>
          <a:p>
            <a:pPr>
              <a:buFont typeface="Arial" panose="020B0604020202020204"/>
              <a:buChar char="•"/>
            </a:pPr>
            <a:r>
              <a:rPr sz="2400"/>
              <a:t>It emphasizes rigorous conceptual, logical, and statistical techniques, including measurement and case selection.</a:t>
            </a:r>
            <a:endParaRPr sz="2400"/>
          </a:p>
          <a:p>
            <a:r>
              <a:rPr sz="2400"/>
              <a:t>Example: Choosing comparable cases like India and Brazil (both large federal democracies) rather than comparing India and North Korea, which would weaken causal inference.</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5" name="Text Box 4"/>
          <p:cNvSpPr txBox="1"/>
          <p:nvPr/>
        </p:nvSpPr>
        <p:spPr>
          <a:xfrm>
            <a:off x="641985" y="180975"/>
            <a:ext cx="11033125" cy="5842000"/>
          </a:xfrm>
          <a:prstGeom prst="rect">
            <a:avLst/>
          </a:prstGeom>
        </p:spPr>
        <p:txBody>
          <a:bodyPr wrap="square">
            <a:spAutoFit/>
          </a:bodyPr>
          <a:p>
            <a:pPr>
              <a:spcAft>
                <a:spcPct val="60000"/>
              </a:spcAft>
            </a:pPr>
            <a:r>
              <a:rPr lang="en-US" altLang="en-US" sz="2400" b="1"/>
              <a:t>3. Analytical Tradition</a:t>
            </a:r>
            <a:endParaRPr lang="en-US" altLang="en-US" sz="2400" b="1"/>
          </a:p>
          <a:p>
            <a:pPr marL="342900" indent="-342900">
              <a:spcAft>
                <a:spcPct val="60000"/>
              </a:spcAft>
              <a:buFont typeface="Arial" panose="020B0604020202020204" pitchFamily="34" charset="0"/>
              <a:buChar char="•"/>
            </a:pPr>
            <a:r>
              <a:rPr lang="en-US" altLang="en-US" sz="2000"/>
              <a:t>The third tradition is analytical, combining empirical substance and method to explain similarities and differences across political systems.</a:t>
            </a:r>
            <a:endParaRPr lang="en-US" altLang="en-US" sz="2000"/>
          </a:p>
          <a:p>
            <a:pPr>
              <a:spcAft>
                <a:spcPct val="60000"/>
              </a:spcAft>
            </a:pPr>
            <a:r>
              <a:rPr lang="en-US" altLang="en-US" sz="2000"/>
              <a:t>Example: Explaining why welfare states are stronger in Scandinavian countries than in the United States through systematic comparison.</a:t>
            </a:r>
            <a:endParaRPr lang="en-US" altLang="en-US" sz="2000"/>
          </a:p>
          <a:p>
            <a:pPr>
              <a:spcAft>
                <a:spcPct val="60000"/>
              </a:spcAft>
            </a:pPr>
            <a:endParaRPr lang="en-US" altLang="en-US" sz="2000"/>
          </a:p>
          <a:p>
            <a:pPr marL="342900" indent="-342900">
              <a:spcAft>
                <a:spcPct val="60000"/>
              </a:spcAft>
              <a:buFont typeface="Arial" panose="020B0604020202020204" pitchFamily="34" charset="0"/>
              <a:buChar char="•"/>
            </a:pPr>
            <a:r>
              <a:rPr lang="en-US" altLang="en-US" sz="2000"/>
              <a:t>It moves beyond ideographic descriptions and seeks law-like explanations.</a:t>
            </a:r>
            <a:endParaRPr lang="en-US" altLang="en-US" sz="2000"/>
          </a:p>
          <a:p>
            <a:pPr>
              <a:spcAft>
                <a:spcPct val="60000"/>
              </a:spcAft>
            </a:pPr>
            <a:r>
              <a:rPr lang="en-US" altLang="en-US" sz="2000"/>
              <a:t>Example: Rather than only describing Japan’s bureaucracy, identifying general patterns linking bureaucratic autonomy to policy effectiveness across countries.</a:t>
            </a:r>
            <a:endParaRPr lang="en-US" altLang="en-US" sz="2000"/>
          </a:p>
          <a:p>
            <a:pPr>
              <a:spcAft>
                <a:spcPct val="60000"/>
              </a:spcAft>
            </a:pPr>
            <a:endParaRPr lang="en-US" altLang="en-US" sz="2000"/>
          </a:p>
          <a:p>
            <a:pPr marL="342900" indent="-342900">
              <a:spcAft>
                <a:spcPct val="60000"/>
              </a:spcAft>
              <a:buFont typeface="Arial" panose="020B0604020202020204" pitchFamily="34" charset="0"/>
              <a:buChar char="•"/>
            </a:pPr>
            <a:r>
              <a:rPr lang="en-US" altLang="en-US" sz="2000"/>
              <a:t>Researchers test causal relationships between variables through verification and falsification.</a:t>
            </a:r>
            <a:endParaRPr lang="en-US" altLang="en-US" sz="2000"/>
          </a:p>
          <a:p>
            <a:pPr>
              <a:spcAft>
                <a:spcPct val="60000"/>
              </a:spcAft>
            </a:pPr>
            <a:r>
              <a:rPr lang="en-US" altLang="en-US" sz="2000"/>
              <a:t>Example: Comparing India and the Netherlands to see how electoral systems affect the number of political parties.</a:t>
            </a:r>
            <a:endParaRPr lang="en-US" altLang="en-US"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42620" y="760095"/>
            <a:ext cx="11009630" cy="829945"/>
          </a:xfrm>
          <a:prstGeom prst="rect">
            <a:avLst/>
          </a:prstGeom>
        </p:spPr>
        <p:txBody>
          <a:bodyPr wrap="square">
            <a:spAutoFit/>
          </a:bodyPr>
          <a:p>
            <a:r>
              <a:rPr sz="2400"/>
              <a:t>It uses large-N or small-N designs, similar or different cases, and qualitative or quantitative data.</a:t>
            </a:r>
            <a:endParaRPr sz="2400"/>
          </a:p>
        </p:txBody>
      </p:sp>
      <p:sp>
        <p:nvSpPr>
          <p:cNvPr id="3" name="Text Box 2"/>
          <p:cNvSpPr txBox="1"/>
          <p:nvPr/>
        </p:nvSpPr>
        <p:spPr>
          <a:xfrm>
            <a:off x="779145" y="2275840"/>
            <a:ext cx="10668000" cy="2861310"/>
          </a:xfrm>
          <a:prstGeom prst="rect">
            <a:avLst/>
          </a:prstGeom>
        </p:spPr>
        <p:txBody>
          <a:bodyPr wrap="square">
            <a:spAutoFit/>
          </a:bodyPr>
          <a:p>
            <a:r>
              <a:rPr sz="2000"/>
              <a:t>Example:</a:t>
            </a:r>
            <a:endParaRPr sz="2000"/>
          </a:p>
          <a:p>
            <a:endParaRPr sz="2000"/>
          </a:p>
          <a:p>
            <a:pPr>
              <a:buFont typeface="Arial" panose="020B0604020202020204"/>
              <a:buChar char="•"/>
            </a:pPr>
            <a:r>
              <a:rPr sz="2000"/>
              <a:t>Large-N: Statistical analysis of 100 democracies</a:t>
            </a:r>
            <a:endParaRPr sz="2000"/>
          </a:p>
          <a:p>
            <a:pPr>
              <a:buFont typeface="Arial" panose="020B0604020202020204"/>
              <a:buChar char="•"/>
            </a:pPr>
            <a:endParaRPr sz="2000"/>
          </a:p>
          <a:p>
            <a:pPr>
              <a:buFont typeface="Arial" panose="020B0604020202020204"/>
              <a:buChar char="•"/>
            </a:pPr>
            <a:r>
              <a:rPr sz="2000"/>
              <a:t>Small-N: Comparing India, South Africa, and Brazil</a:t>
            </a:r>
            <a:endParaRPr sz="2000"/>
          </a:p>
          <a:p>
            <a:pPr>
              <a:buFont typeface="Arial" panose="020B0604020202020204"/>
              <a:buChar char="•"/>
            </a:pPr>
            <a:endParaRPr sz="2000"/>
          </a:p>
          <a:p>
            <a:pPr>
              <a:buFont typeface="Arial" panose="020B0604020202020204"/>
              <a:buChar char="•"/>
            </a:pPr>
            <a:r>
              <a:rPr sz="2000"/>
              <a:t>Qualitative: Elite interviews on policy-making</a:t>
            </a:r>
            <a:endParaRPr sz="2000"/>
          </a:p>
          <a:p>
            <a:pPr>
              <a:buFont typeface="Arial" panose="020B0604020202020204"/>
              <a:buChar char="•"/>
            </a:pPr>
            <a:endParaRPr sz="2000"/>
          </a:p>
          <a:p>
            <a:pPr>
              <a:buFont typeface="Arial" panose="020B0604020202020204"/>
              <a:buChar char="•"/>
            </a:pPr>
            <a:r>
              <a:rPr sz="2000"/>
              <a:t>Quantitative: Election and survey data</a:t>
            </a:r>
            <a:endParaRPr sz="2000"/>
          </a:p>
        </p:txBody>
      </p:sp>
      <p:sp>
        <p:nvSpPr>
          <p:cNvPr id="4" name="Text Box 3"/>
          <p:cNvSpPr txBox="1"/>
          <p:nvPr/>
        </p:nvSpPr>
        <p:spPr>
          <a:xfrm>
            <a:off x="882015" y="5413375"/>
            <a:ext cx="10565130" cy="829945"/>
          </a:xfrm>
          <a:prstGeom prst="rect">
            <a:avLst/>
          </a:prstGeom>
        </p:spPr>
        <p:txBody>
          <a:bodyPr wrap="square">
            <a:spAutoFit/>
          </a:bodyPr>
          <a:p>
            <a:r>
              <a:rPr sz="2400"/>
              <a:t>Ultimately, the goal of this tradition is explanation.</a:t>
            </a:r>
            <a:endParaRPr sz="2400"/>
          </a:p>
          <a:p>
            <a:r>
              <a:rPr sz="2400"/>
              <a:t>Example: Explaining why some democracies survive while others collapse</a:t>
            </a:r>
            <a:r>
              <a:rPr sz="1600"/>
              <a:t>.</a:t>
            </a:r>
            <a:endParaRPr sz="1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5" name="Text Box 4"/>
          <p:cNvSpPr txBox="1"/>
          <p:nvPr/>
        </p:nvSpPr>
        <p:spPr>
          <a:xfrm>
            <a:off x="2155190" y="3260725"/>
            <a:ext cx="8874125" cy="1198880"/>
          </a:xfrm>
          <a:prstGeom prst="rect">
            <a:avLst/>
          </a:prstGeom>
        </p:spPr>
        <p:txBody>
          <a:bodyPr wrap="square">
            <a:spAutoFit/>
          </a:bodyPr>
          <a:p>
            <a:r>
              <a:rPr sz="3600"/>
              <a:t>What Does Comparative Politics Do in Practice?</a:t>
            </a:r>
            <a:endParaRPr sz="3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48835"/>
          </a:xfrm>
          <a:prstGeom prst="rect">
            <a:avLst/>
          </a:prstGeom>
        </p:spPr>
        <p:txBody>
          <a:bodyPr wrap="square">
            <a:spAutoFit/>
          </a:bodyPr>
          <a:p>
            <a:pPr>
              <a:spcAft>
                <a:spcPct val="60000"/>
              </a:spcAft>
            </a:pPr>
            <a:r>
              <a:rPr sz="2400" b="1"/>
              <a:t>1. Describes and Classifies Political Systems</a:t>
            </a:r>
            <a:endParaRPr sz="2400" b="1"/>
          </a:p>
          <a:p>
            <a:pPr>
              <a:spcAft>
                <a:spcPct val="60000"/>
              </a:spcAft>
            </a:pPr>
            <a:endParaRPr sz="2400" b="1"/>
          </a:p>
          <a:p>
            <a:pPr>
              <a:buFont typeface="Arial" panose="020B0604020202020204"/>
              <a:buChar char="•"/>
            </a:pPr>
            <a:r>
              <a:rPr sz="2400"/>
              <a:t>To compare means to describe similarities and differences between political systems.</a:t>
            </a:r>
            <a:endParaRPr sz="2400"/>
          </a:p>
          <a:p>
            <a:r>
              <a:rPr sz="2400"/>
              <a:t> → We first observe and describe how politics works in different countries.</a:t>
            </a:r>
            <a:endParaRPr sz="2400"/>
          </a:p>
          <a:p>
            <a:endParaRPr sz="2400"/>
          </a:p>
          <a:p>
            <a:pPr>
              <a:buFont typeface="Arial" panose="020B0604020202020204"/>
              <a:buChar char="•"/>
            </a:pPr>
            <a:r>
              <a:rPr sz="2400"/>
              <a:t>Comparative politics describes the real world and then classifies political arrangements into types or categories.</a:t>
            </a:r>
            <a:endParaRPr sz="2400"/>
          </a:p>
          <a:p>
            <a:r>
              <a:rPr sz="2400"/>
              <a:t> → It organizes complex political realities into understandable groups.</a:t>
            </a:r>
            <a:endParaRPr sz="2400"/>
          </a:p>
          <a:p>
            <a:endParaRPr sz="2400"/>
          </a:p>
          <a:p>
            <a:pPr>
              <a:buFont typeface="Arial" panose="020B0604020202020204"/>
              <a:buChar char="•"/>
            </a:pPr>
            <a:r>
              <a:rPr sz="2400"/>
              <a:t>This leads to the creation of classifications and typologies.</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3046095"/>
          </a:xfrm>
          <a:prstGeom prst="rect">
            <a:avLst/>
          </a:prstGeom>
        </p:spPr>
        <p:txBody>
          <a:bodyPr wrap="square">
            <a:spAutoFit/>
          </a:bodyPr>
          <a:p>
            <a:pPr>
              <a:buFont typeface="Arial" panose="020B0604020202020204"/>
              <a:buChar char="•"/>
            </a:pPr>
            <a:r>
              <a:rPr sz="2400"/>
              <a:t>Practical Example:</a:t>
            </a:r>
            <a:endParaRPr sz="2400"/>
          </a:p>
          <a:p>
            <a:pPr>
              <a:buFont typeface="Arial" panose="020B0604020202020204"/>
              <a:buChar char="•"/>
            </a:pPr>
            <a:endParaRPr sz="2400"/>
          </a:p>
          <a:p>
            <a:pPr lvl="1">
              <a:buFont typeface="Arial" panose="020B0604020202020204"/>
              <a:buChar char="◦"/>
            </a:pPr>
            <a:r>
              <a:rPr sz="2400"/>
              <a:t>Electoral systems are classified as First Past the Post (India, UK) or Proportional Representation (Netherlands, Israel).</a:t>
            </a:r>
            <a:endParaRPr sz="2400"/>
          </a:p>
          <a:p>
            <a:pPr lvl="1">
              <a:buFont typeface="Arial" panose="020B0604020202020204"/>
              <a:buChar char="◦"/>
            </a:pPr>
            <a:endParaRPr sz="2400"/>
          </a:p>
          <a:p>
            <a:pPr lvl="1">
              <a:buFont typeface="Arial" panose="020B0604020202020204"/>
              <a:buChar char="◦"/>
            </a:pPr>
            <a:r>
              <a:rPr sz="2400"/>
              <a:t>Governments are classified as presidential (USA) or parliamentary (India, UK).</a:t>
            </a:r>
            <a:endParaRPr sz="2400"/>
          </a:p>
          <a:p>
            <a:r>
              <a:rPr sz="2400"/>
              <a:t>👉 In short: comparative politics first answers “What kinds of systems exist?”</a:t>
            </a:r>
            <a:endParaRPr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4" name="Text Box 3"/>
          <p:cNvSpPr txBox="1"/>
          <p:nvPr/>
        </p:nvSpPr>
        <p:spPr>
          <a:xfrm>
            <a:off x="1036955" y="1171575"/>
            <a:ext cx="10433050" cy="5018405"/>
          </a:xfrm>
          <a:prstGeom prst="rect">
            <a:avLst/>
          </a:prstGeom>
        </p:spPr>
        <p:txBody>
          <a:bodyPr wrap="square">
            <a:spAutoFit/>
          </a:bodyPr>
          <a:p>
            <a:pPr>
              <a:spcAft>
                <a:spcPct val="60000"/>
              </a:spcAft>
            </a:pPr>
            <a:r>
              <a:rPr sz="2400" b="1"/>
              <a:t>2. Explains Similarities and Differences</a:t>
            </a:r>
            <a:endParaRPr sz="2400" b="1"/>
          </a:p>
          <a:p>
            <a:pPr>
              <a:spcAft>
                <a:spcPct val="60000"/>
              </a:spcAft>
            </a:pPr>
            <a:endParaRPr sz="2400" b="1"/>
          </a:p>
          <a:p>
            <a:pPr>
              <a:buFont typeface="Arial" panose="020B0604020202020204"/>
              <a:buChar char="•"/>
            </a:pPr>
            <a:r>
              <a:rPr sz="2400"/>
              <a:t>Comparative politics goes beyond description to explain why similarities and differences exist.</a:t>
            </a:r>
            <a:endParaRPr sz="2400"/>
          </a:p>
          <a:p>
            <a:r>
              <a:rPr sz="2400"/>
              <a:t> → It asks “Why does this happen here but not there?”</a:t>
            </a:r>
            <a:endParaRPr sz="2400"/>
          </a:p>
          <a:p>
            <a:endParaRPr sz="2400"/>
          </a:p>
          <a:p>
            <a:pPr>
              <a:buFont typeface="Arial" panose="020B0604020202020204"/>
              <a:buChar char="•"/>
            </a:pPr>
            <a:r>
              <a:rPr sz="2400"/>
              <a:t>Scholars formulate hypotheses and then test them using empirical data.</a:t>
            </a:r>
            <a:endParaRPr sz="2400"/>
          </a:p>
          <a:p>
            <a:r>
              <a:rPr sz="2400"/>
              <a:t> → They propose possible explanations and check them against real-world evidence.</a:t>
            </a:r>
            <a:endParaRPr sz="2400"/>
          </a:p>
          <a:p>
            <a:endParaRPr sz="2400"/>
          </a:p>
          <a:p>
            <a:pPr>
              <a:buFont typeface="Arial" panose="020B0604020202020204"/>
              <a:buChar char="•"/>
            </a:pPr>
            <a:r>
              <a:rPr sz="2400"/>
              <a:t>Through this process, causality is inferred, generalizations are produced, and theories are improved.</a:t>
            </a:r>
            <a:endParaRPr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5" name="Text Box 4"/>
          <p:cNvSpPr txBox="1"/>
          <p:nvPr/>
        </p:nvSpPr>
        <p:spPr>
          <a:xfrm>
            <a:off x="786765" y="1167765"/>
            <a:ext cx="10619105" cy="4399915"/>
          </a:xfrm>
          <a:prstGeom prst="rect">
            <a:avLst/>
          </a:prstGeom>
        </p:spPr>
        <p:txBody>
          <a:bodyPr wrap="square">
            <a:spAutoFit/>
          </a:bodyPr>
          <a:p>
            <a:r>
              <a:rPr sz="2000"/>
              <a:t>Practical Examples:</a:t>
            </a:r>
            <a:endParaRPr sz="2000"/>
          </a:p>
          <a:p>
            <a:endParaRPr sz="2000"/>
          </a:p>
          <a:p>
            <a:pPr>
              <a:buFont typeface="Arial" panose="020B0604020202020204"/>
              <a:buChar char="•"/>
            </a:pPr>
            <a:r>
              <a:rPr sz="2000"/>
              <a:t>Why did social revolutions occur in France and Russia but not in Germany and Japan?</a:t>
            </a:r>
            <a:endParaRPr sz="2000"/>
          </a:p>
          <a:p>
            <a:r>
              <a:rPr sz="2000"/>
              <a:t> → Researchers compare economic inequality, state repression, war pressure, and class structure.</a:t>
            </a:r>
            <a:endParaRPr sz="2000"/>
          </a:p>
          <a:p>
            <a:endParaRPr sz="2000"/>
          </a:p>
          <a:p>
            <a:pPr>
              <a:buFont typeface="Arial" panose="020B0604020202020204"/>
              <a:buChar char="•"/>
            </a:pPr>
            <a:r>
              <a:rPr sz="2000"/>
              <a:t>Why is there no strong socialist party in the United States?</a:t>
            </a:r>
            <a:endParaRPr sz="2000"/>
          </a:p>
          <a:p>
            <a:r>
              <a:rPr sz="2000"/>
              <a:t> → Comparative studies examine factors like electoral rules, labour unions, and political culture.</a:t>
            </a:r>
            <a:endParaRPr sz="2000"/>
          </a:p>
          <a:p>
            <a:endParaRPr sz="2000"/>
          </a:p>
          <a:p>
            <a:pPr>
              <a:buFont typeface="Arial" panose="020B0604020202020204"/>
              <a:buChar char="•"/>
            </a:pPr>
            <a:r>
              <a:rPr sz="2000"/>
              <a:t>Why is voter turnout lower in the US and Switzerland than in many other democracies?</a:t>
            </a:r>
            <a:endParaRPr sz="2000"/>
          </a:p>
          <a:p>
            <a:r>
              <a:rPr sz="2000"/>
              <a:t> → Comparative analysis looks at compulsory voting, ease of registration, and political mobilization.</a:t>
            </a:r>
            <a:endParaRPr sz="2000"/>
          </a:p>
          <a:p>
            <a:r>
              <a:rPr sz="2000"/>
              <a:t>👉 In short: comparative politics explains “Why are countries different?”</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4" name="Text Box 3"/>
          <p:cNvSpPr txBox="1"/>
          <p:nvPr/>
        </p:nvSpPr>
        <p:spPr>
          <a:xfrm>
            <a:off x="4064000" y="459105"/>
            <a:ext cx="4064000" cy="645160"/>
          </a:xfrm>
          <a:prstGeom prst="rect">
            <a:avLst/>
          </a:prstGeom>
          <a:noFill/>
        </p:spPr>
        <p:txBody>
          <a:bodyPr wrap="square" rtlCol="0">
            <a:spAutoFit/>
          </a:bodyPr>
          <a:p>
            <a:pPr algn="ctr"/>
            <a:r>
              <a:rPr lang="en-US" sz="3600" b="1"/>
              <a:t>Meaning</a:t>
            </a:r>
            <a:endParaRPr lang="en-US" sz="3600" b="1"/>
          </a:p>
        </p:txBody>
      </p:sp>
      <p:sp>
        <p:nvSpPr>
          <p:cNvPr id="6" name="Text Box 5"/>
          <p:cNvSpPr txBox="1"/>
          <p:nvPr/>
        </p:nvSpPr>
        <p:spPr>
          <a:xfrm>
            <a:off x="866775" y="1413510"/>
            <a:ext cx="10133330" cy="4523105"/>
          </a:xfrm>
          <a:prstGeom prst="rect">
            <a:avLst/>
          </a:prstGeom>
        </p:spPr>
        <p:txBody>
          <a:bodyPr wrap="square">
            <a:spAutoFit/>
          </a:bodyPr>
          <a:p>
            <a:pPr marL="342900" indent="-342900" algn="just">
              <a:buFont typeface="Arial" panose="020B0604020202020204" pitchFamily="34" charset="0"/>
              <a:buChar char="•"/>
            </a:pPr>
            <a:r>
              <a:rPr sz="2400"/>
              <a:t>Comparative politics is one of the main disciplines in political science, alongside political theory and international relations.</a:t>
            </a:r>
            <a:endParaRPr sz="2400"/>
          </a:p>
          <a:p>
            <a:pPr marL="342900" indent="-342900" algn="just">
              <a:buFont typeface="Arial" panose="020B0604020202020204" pitchFamily="34" charset="0"/>
              <a:buChar char="•"/>
            </a:pPr>
            <a:endParaRPr sz="2400"/>
          </a:p>
          <a:p>
            <a:pPr marL="342900" indent="-342900" algn="just">
              <a:buFont typeface="Arial" panose="020B0604020202020204" pitchFamily="34" charset="0"/>
              <a:buChar char="•"/>
            </a:pPr>
            <a:r>
              <a:rPr sz="2400"/>
              <a:t>It deals with internal political structures (institutions like parliaments and executives), individual and collective actors (voters, parties, social movements, interest groups), and political processes (policy-making, communication and socialization processes, and political cultures).</a:t>
            </a:r>
            <a:endParaRPr sz="2400"/>
          </a:p>
          <a:p>
            <a:pPr marL="342900" indent="-342900" algn="just">
              <a:buFont typeface="Arial" panose="020B0604020202020204" pitchFamily="34" charset="0"/>
              <a:buChar char="•"/>
            </a:pPr>
            <a:endParaRPr sz="2400"/>
          </a:p>
          <a:p>
            <a:pPr marL="342900" indent="-342900" algn="just">
              <a:buFont typeface="Arial" panose="020B0604020202020204" pitchFamily="34" charset="0"/>
              <a:buChar char="•"/>
            </a:pPr>
            <a:r>
              <a:rPr sz="2400"/>
              <a:t>Its main goal is empirical: to describe, explain, and predict similarities and differences across political systems, whether they are countries, regions, or supranational systems (such as empires or the European Union).</a:t>
            </a:r>
            <a:endParaRPr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4" name="Text Box 3"/>
          <p:cNvSpPr txBox="1"/>
          <p:nvPr/>
        </p:nvSpPr>
        <p:spPr>
          <a:xfrm>
            <a:off x="974725" y="1787525"/>
            <a:ext cx="9857105" cy="3910330"/>
          </a:xfrm>
          <a:prstGeom prst="rect">
            <a:avLst/>
          </a:prstGeom>
        </p:spPr>
        <p:txBody>
          <a:bodyPr wrap="square">
            <a:spAutoFit/>
          </a:bodyPr>
          <a:p>
            <a:pPr>
              <a:spcAft>
                <a:spcPct val="60000"/>
              </a:spcAft>
            </a:pPr>
            <a:r>
              <a:rPr sz="2400" b="1"/>
              <a:t>3. Makes Predictions About Political Outcomes</a:t>
            </a:r>
            <a:endParaRPr sz="2400" b="1"/>
          </a:p>
          <a:p>
            <a:pPr>
              <a:spcAft>
                <a:spcPct val="60000"/>
              </a:spcAft>
            </a:pPr>
            <a:endParaRPr sz="2400" b="1"/>
          </a:p>
          <a:p>
            <a:pPr>
              <a:buFont typeface="Arial" panose="020B0604020202020204"/>
              <a:buChar char="•"/>
            </a:pPr>
            <a:r>
              <a:rPr sz="2400"/>
              <a:t>Comparative politics also aims to formulate predictions based on established patterns.</a:t>
            </a:r>
            <a:endParaRPr sz="2400"/>
          </a:p>
          <a:p>
            <a:r>
              <a:rPr sz="2400"/>
              <a:t> → If we know what usually happens under certain conditions, we can anticipate outcomes.</a:t>
            </a:r>
            <a:endParaRPr sz="2400"/>
          </a:p>
          <a:p>
            <a:endParaRPr sz="2400"/>
          </a:p>
          <a:p>
            <a:pPr>
              <a:buFont typeface="Arial" panose="020B0604020202020204"/>
              <a:buChar char="•"/>
            </a:pPr>
            <a:r>
              <a:rPr sz="2400"/>
              <a:t>When a causal relationship is well established, it can be used to predict future political developments.</a:t>
            </a: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5" name="Text Box 4"/>
          <p:cNvSpPr txBox="1"/>
          <p:nvPr/>
        </p:nvSpPr>
        <p:spPr>
          <a:xfrm>
            <a:off x="974725" y="1659890"/>
            <a:ext cx="10190480" cy="4154170"/>
          </a:xfrm>
          <a:prstGeom prst="rect">
            <a:avLst/>
          </a:prstGeom>
        </p:spPr>
        <p:txBody>
          <a:bodyPr wrap="square">
            <a:spAutoFit/>
          </a:bodyPr>
          <a:p>
            <a:r>
              <a:rPr sz="2400"/>
              <a:t>Practical Example:</a:t>
            </a:r>
            <a:endParaRPr sz="2400"/>
          </a:p>
          <a:p>
            <a:endParaRPr sz="2400"/>
          </a:p>
          <a:p>
            <a:pPr>
              <a:buFont typeface="Arial" panose="020B0604020202020204"/>
              <a:buChar char="•"/>
            </a:pPr>
            <a:r>
              <a:rPr sz="2400"/>
              <a:t>Research shows that Proportional Representation (PR) systems usually lead to more political parties.</a:t>
            </a:r>
            <a:endParaRPr sz="2400"/>
          </a:p>
          <a:p>
            <a:pPr>
              <a:buFont typeface="Arial" panose="020B0604020202020204"/>
              <a:buChar char="•"/>
            </a:pPr>
            <a:endParaRPr sz="2400"/>
          </a:p>
          <a:p>
            <a:pPr>
              <a:buFont typeface="Arial" panose="020B0604020202020204"/>
              <a:buChar char="•"/>
            </a:pPr>
            <a:r>
              <a:rPr sz="2400"/>
              <a:t>When New Zealand changed its electoral system in 1996 from First Past the Post to PR, comparative politics could predict that:</a:t>
            </a:r>
            <a:endParaRPr sz="2400"/>
          </a:p>
          <a:p>
            <a:r>
              <a:rPr sz="2400"/>
              <a:t> → The number of parties in parliament would increase</a:t>
            </a:r>
            <a:endParaRPr sz="2400"/>
          </a:p>
          <a:p>
            <a:r>
              <a:rPr sz="2400"/>
              <a:t> → Coalition governments would become more common</a:t>
            </a:r>
            <a:endParaRPr sz="2400"/>
          </a:p>
          <a:p>
            <a:r>
              <a:rPr sz="2400"/>
              <a:t>👉 In short: comparative politics helps answer “What is likely to happen next?”</a:t>
            </a:r>
            <a:endParaRPr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4" name="Text Box 3"/>
          <p:cNvSpPr txBox="1"/>
          <p:nvPr/>
        </p:nvSpPr>
        <p:spPr>
          <a:xfrm>
            <a:off x="619125" y="986790"/>
            <a:ext cx="10629900" cy="3986530"/>
          </a:xfrm>
          <a:prstGeom prst="rect">
            <a:avLst/>
          </a:prstGeom>
        </p:spPr>
        <p:txBody>
          <a:bodyPr wrap="square">
            <a:spAutoFit/>
          </a:bodyPr>
          <a:p>
            <a:pPr>
              <a:spcAft>
                <a:spcPct val="60000"/>
              </a:spcAft>
            </a:pPr>
            <a:r>
              <a:rPr sz="2800" b="1"/>
              <a:t>The Substance of Comparative Politics</a:t>
            </a:r>
            <a:endParaRPr sz="2800" b="1"/>
          </a:p>
          <a:p>
            <a:pPr>
              <a:spcAft>
                <a:spcPct val="60000"/>
              </a:spcAft>
            </a:pPr>
            <a:r>
              <a:rPr sz="2300" b="1"/>
              <a:t>What is Compared?</a:t>
            </a:r>
            <a:endParaRPr sz="2300" b="1"/>
          </a:p>
          <a:p>
            <a:pPr algn="just">
              <a:buFont typeface="Arial" panose="020B0604020202020204"/>
              <a:buChar char="•"/>
            </a:pPr>
            <a:r>
              <a:rPr sz="2400"/>
              <a:t>The classical cases of comparative politics are national political systems.</a:t>
            </a:r>
            <a:endParaRPr sz="2400"/>
          </a:p>
          <a:p>
            <a:pPr algn="just"/>
            <a:r>
              <a:rPr sz="2400"/>
              <a:t> → These remain the most important political units in the contemporary world.</a:t>
            </a:r>
            <a:endParaRPr sz="2400"/>
          </a:p>
          <a:p>
            <a:pPr algn="just"/>
            <a:r>
              <a:rPr sz="2400"/>
              <a:t> → Example: Comparing India, Germany, and Brazil as complete national political systems.</a:t>
            </a:r>
            <a:endParaRPr sz="2400"/>
          </a:p>
          <a:p>
            <a:pPr algn="just"/>
            <a:endParaRPr sz="2400"/>
          </a:p>
          <a:p>
            <a:pPr algn="just">
              <a:buFont typeface="Arial" panose="020B0604020202020204"/>
              <a:buChar char="•"/>
            </a:pPr>
            <a:r>
              <a:rPr sz="2400"/>
              <a:t>However, national systems are not the only cases analysed in comparative politics. The discipline has a broader substantive scope.</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5" name="Text Box 4"/>
          <p:cNvSpPr txBox="1"/>
          <p:nvPr/>
        </p:nvSpPr>
        <p:spPr>
          <a:xfrm>
            <a:off x="368300" y="179705"/>
            <a:ext cx="11466830" cy="6498590"/>
          </a:xfrm>
          <a:prstGeom prst="rect">
            <a:avLst/>
          </a:prstGeom>
        </p:spPr>
        <p:txBody>
          <a:bodyPr wrap="square">
            <a:spAutoFit/>
          </a:bodyPr>
          <a:p>
            <a:pPr>
              <a:spcAft>
                <a:spcPct val="60000"/>
              </a:spcAft>
            </a:pPr>
            <a:r>
              <a:rPr sz="2300" b="1"/>
              <a:t>1. Non-National Political Systems</a:t>
            </a:r>
            <a:endParaRPr sz="2300" b="1"/>
          </a:p>
          <a:p>
            <a:r>
              <a:t>Comparative politics also analyses political units below and above the nation-state.</a:t>
            </a:r>
          </a:p>
          <a:p/>
          <a:p>
            <a:pPr>
              <a:buFont typeface="Arial" panose="020B0604020202020204"/>
              <a:buChar char="•"/>
            </a:pPr>
            <a:r>
              <a:rPr b="1"/>
              <a:t>Sub-national political systems</a:t>
            </a:r>
            <a:endParaRPr b="1"/>
          </a:p>
          <a:p>
            <a:r>
              <a:t> → Examples:</a:t>
            </a:r>
          </a:p>
          <a:p/>
          <a:p>
            <a:pPr lvl="1">
              <a:buFont typeface="Arial" panose="020B0604020202020204"/>
              <a:buChar char="◦"/>
            </a:pPr>
            <a:r>
              <a:t>US state governments (California vs Texas)</a:t>
            </a:r>
          </a:p>
          <a:p>
            <a:pPr lvl="1">
              <a:buFont typeface="Arial" panose="020B0604020202020204"/>
              <a:buChar char="◦"/>
            </a:pPr>
          </a:p>
          <a:p>
            <a:pPr lvl="1">
              <a:buFont typeface="Arial" panose="020B0604020202020204"/>
              <a:buChar char="◦"/>
            </a:pPr>
            <a:r>
              <a:t>German Länder (Bavaria vs Saxony)</a:t>
            </a:r>
          </a:p>
          <a:p>
            <a:r>
              <a:t> These comparisons may examine differences in policy-making, fiscal autonomy, or party competition.</a:t>
            </a:r>
          </a:p>
          <a:p/>
          <a:p>
            <a:pPr>
              <a:buFont typeface="Arial" panose="020B0604020202020204"/>
              <a:buChar char="•"/>
            </a:pPr>
            <a:r>
              <a:rPr b="1"/>
              <a:t>Supranational and macro-regional units</a:t>
            </a:r>
            <a:endParaRPr b="1"/>
          </a:p>
          <a:p>
            <a:r>
              <a:t> These include:</a:t>
            </a:r>
          </a:p>
          <a:p/>
          <a:p>
            <a:pPr lvl="1">
              <a:buFont typeface="Arial" panose="020B0604020202020204"/>
              <a:buChar char="◦"/>
            </a:pPr>
            <a:r>
              <a:t>Regions (Western Europe, Central-Eastern Europe, Latin America)</a:t>
            </a:r>
          </a:p>
          <a:p>
            <a:r>
              <a:t> → Example: Comparing democratization patterns in Latin America and Eastern Europe.</a:t>
            </a:r>
          </a:p>
          <a:p/>
          <a:p>
            <a:pPr lvl="1">
              <a:buFont typeface="Arial" panose="020B0604020202020204"/>
              <a:buChar char="◦"/>
            </a:pPr>
            <a:r>
              <a:t>Empires (Ottoman, Habsburg, Roman, Chinese, etc.)</a:t>
            </a:r>
          </a:p>
          <a:p>
            <a:r>
              <a:t> → Example: Comparing administrative structures of the Ottoman Empire and Roman Empire.</a:t>
            </a:r>
          </a:p>
          <a:p>
            <a:endParaRPr b="1"/>
          </a:p>
          <a:p>
            <a:pPr lvl="1">
              <a:buFont typeface="Arial" panose="020B0604020202020204"/>
              <a:buChar char="◦"/>
            </a:pPr>
            <a:r>
              <a:rPr b="1"/>
              <a:t>Supranational organizations (European Union, NAFTA)</a:t>
            </a:r>
            <a:endParaRPr b="1"/>
          </a:p>
          <a:p>
            <a:r>
              <a:t> → Example: Comparing decision-making structures in the European Union with those of national governments.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4" name="Text Box 3"/>
          <p:cNvSpPr txBox="1"/>
          <p:nvPr/>
        </p:nvSpPr>
        <p:spPr>
          <a:xfrm>
            <a:off x="619125" y="625475"/>
            <a:ext cx="11059160" cy="5606415"/>
          </a:xfrm>
          <a:prstGeom prst="rect">
            <a:avLst/>
          </a:prstGeom>
        </p:spPr>
        <p:txBody>
          <a:bodyPr wrap="square">
            <a:spAutoFit/>
          </a:bodyPr>
          <a:p>
            <a:pPr>
              <a:spcAft>
                <a:spcPct val="60000"/>
              </a:spcAft>
            </a:pPr>
            <a:r>
              <a:rPr sz="2300" b="1"/>
              <a:t>2. Types of Political Systems</a:t>
            </a:r>
            <a:endParaRPr sz="2300" b="1"/>
          </a:p>
          <a:p>
            <a:r>
              <a:rPr sz="2000"/>
              <a:t>Comparative politics compares regime types, not just individual countries.</a:t>
            </a:r>
            <a:endParaRPr sz="2000"/>
          </a:p>
          <a:p>
            <a:endParaRPr sz="2000"/>
          </a:p>
          <a:p>
            <a:pPr>
              <a:buFont typeface="Arial" panose="020B0604020202020204"/>
              <a:buChar char="•"/>
            </a:pPr>
            <a:r>
              <a:rPr sz="2000"/>
              <a:t>Example: Comparing democratic regimes and authoritarian regimes.</a:t>
            </a:r>
            <a:endParaRPr sz="2000"/>
          </a:p>
          <a:p>
            <a:pPr>
              <a:buFont typeface="Arial" panose="020B0604020202020204"/>
              <a:buChar char="•"/>
            </a:pPr>
            <a:endParaRPr sz="2000"/>
          </a:p>
          <a:p>
            <a:pPr>
              <a:buFont typeface="Arial" panose="020B0604020202020204"/>
              <a:buChar char="•"/>
            </a:pPr>
            <a:r>
              <a:rPr sz="2000"/>
              <a:t>Such comparisons may focus on:</a:t>
            </a:r>
            <a:endParaRPr sz="2000"/>
          </a:p>
          <a:p>
            <a:pPr>
              <a:buFont typeface="Arial" panose="020B0604020202020204"/>
              <a:buChar char="•"/>
            </a:pPr>
            <a:endParaRPr sz="2000"/>
          </a:p>
          <a:p>
            <a:pPr lvl="1">
              <a:buFont typeface="Arial" panose="020B0604020202020204"/>
              <a:buChar char="◦"/>
            </a:pPr>
            <a:r>
              <a:rPr sz="2000"/>
              <a:t>Economic performance</a:t>
            </a:r>
            <a:endParaRPr sz="2000"/>
          </a:p>
          <a:p>
            <a:pPr lvl="1">
              <a:buFont typeface="Arial" panose="020B0604020202020204"/>
              <a:buChar char="◦"/>
            </a:pPr>
            <a:endParaRPr sz="2000"/>
          </a:p>
          <a:p>
            <a:pPr lvl="1">
              <a:buFont typeface="Arial" panose="020B0604020202020204"/>
              <a:buChar char="◦"/>
            </a:pPr>
            <a:r>
              <a:rPr sz="2000"/>
              <a:t>Stability</a:t>
            </a:r>
            <a:endParaRPr sz="2000"/>
          </a:p>
          <a:p>
            <a:pPr lvl="1">
              <a:buFont typeface="Arial" panose="020B0604020202020204"/>
              <a:buChar char="◦"/>
            </a:pPr>
            <a:endParaRPr sz="2000"/>
          </a:p>
          <a:p>
            <a:pPr lvl="1">
              <a:buFont typeface="Arial" panose="020B0604020202020204"/>
              <a:buChar char="◦"/>
            </a:pPr>
            <a:r>
              <a:rPr sz="2000"/>
              <a:t>Policy effectiveness</a:t>
            </a:r>
            <a:endParaRPr sz="2000"/>
          </a:p>
          <a:p>
            <a:pPr lvl="1">
              <a:buFont typeface="Arial" panose="020B0604020202020204"/>
              <a:buChar char="◦"/>
            </a:pPr>
            <a:endParaRPr sz="2000"/>
          </a:p>
          <a:p>
            <a:pPr lvl="1">
              <a:buFont typeface="Arial" panose="020B0604020202020204"/>
              <a:buChar char="◦"/>
            </a:pPr>
            <a:r>
              <a:rPr sz="2000"/>
              <a:t>Civil liberties</a:t>
            </a:r>
            <a:endParaRPr sz="2000"/>
          </a:p>
          <a:p>
            <a:r>
              <a:rPr sz="2000"/>
              <a:t>→ For instance, researchers may compare whether democracies produce higher long-term economic growth than authoritarian systems.</a:t>
            </a:r>
            <a:endParaRPr sz="2000"/>
          </a:p>
          <a:p>
            <a:r>
              <a:rPr sz="2000"/>
              <a:t>👉 Here, the unit of comparison is not a specific country but a category of regime.</a:t>
            </a:r>
            <a:endParaRPr sz="2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6" name="Text Box 5"/>
          <p:cNvSpPr txBox="1"/>
          <p:nvPr/>
        </p:nvSpPr>
        <p:spPr>
          <a:xfrm>
            <a:off x="1005205" y="1310640"/>
            <a:ext cx="10579100" cy="4375150"/>
          </a:xfrm>
          <a:prstGeom prst="rect">
            <a:avLst/>
          </a:prstGeom>
        </p:spPr>
        <p:txBody>
          <a:bodyPr wrap="square">
            <a:spAutoFit/>
          </a:bodyPr>
          <a:p>
            <a:pPr>
              <a:spcAft>
                <a:spcPct val="60000"/>
              </a:spcAft>
            </a:pPr>
            <a:r>
              <a:rPr sz="2300" b="1"/>
              <a:t>3. Single Elements of Political Systems</a:t>
            </a:r>
            <a:endParaRPr sz="2300" b="1"/>
          </a:p>
          <a:p>
            <a:r>
              <a:rPr sz="2400"/>
              <a:t>Comparative politics does not always compare entire systems; it often compares specific components of political systems.</a:t>
            </a:r>
            <a:endParaRPr sz="2400"/>
          </a:p>
          <a:p>
            <a:endParaRPr sz="2400" b="1"/>
          </a:p>
          <a:p>
            <a:pPr>
              <a:buFont typeface="Arial" panose="020B0604020202020204"/>
              <a:buChar char="•"/>
            </a:pPr>
            <a:r>
              <a:rPr sz="2400" b="1"/>
              <a:t>Institutional structures</a:t>
            </a:r>
            <a:endParaRPr sz="2400" b="1"/>
          </a:p>
          <a:p>
            <a:r>
              <a:rPr sz="2400"/>
              <a:t> → Comparing parliaments (bicameral vs unicameral), or cabinet systems across countries.</a:t>
            </a:r>
            <a:endParaRPr sz="2400"/>
          </a:p>
          <a:p>
            <a:endParaRPr sz="2400" b="1"/>
          </a:p>
          <a:p>
            <a:pPr>
              <a:buFont typeface="Arial" panose="020B0604020202020204"/>
              <a:buChar char="•"/>
            </a:pPr>
            <a:r>
              <a:rPr sz="2400" b="1"/>
              <a:t>Public policies</a:t>
            </a:r>
            <a:endParaRPr sz="2400" b="1"/>
          </a:p>
          <a:p>
            <a:r>
              <a:rPr sz="2400"/>
              <a:t> → Comparing welfare state models (Scandinavian vs liberal models).</a:t>
            </a:r>
            <a:endParaRPr sz="2400"/>
          </a:p>
          <a:p>
            <a:r>
              <a:rPr sz="2400"/>
              <a:t> → Comparing environmental policies across industrialized states.</a:t>
            </a:r>
            <a:endParaRPr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2" name="Text Box 1"/>
          <p:cNvSpPr txBox="1"/>
          <p:nvPr/>
        </p:nvSpPr>
        <p:spPr>
          <a:xfrm>
            <a:off x="619125" y="1048385"/>
            <a:ext cx="10965180" cy="460375"/>
          </a:xfrm>
          <a:prstGeom prst="rect">
            <a:avLst/>
          </a:prstGeom>
        </p:spPr>
        <p:txBody>
          <a:bodyPr wrap="square">
            <a:spAutoFit/>
          </a:bodyPr>
          <a:p>
            <a:pPr>
              <a:spcAft>
                <a:spcPct val="60000"/>
              </a:spcAft>
            </a:pPr>
            <a:endParaRPr sz="2400"/>
          </a:p>
        </p:txBody>
      </p:sp>
      <p:sp>
        <p:nvSpPr>
          <p:cNvPr id="3" name="Text Box 2"/>
          <p:cNvSpPr txBox="1"/>
          <p:nvPr/>
        </p:nvSpPr>
        <p:spPr>
          <a:xfrm>
            <a:off x="619125" y="1316355"/>
            <a:ext cx="10850880" cy="460375"/>
          </a:xfrm>
          <a:prstGeom prst="rect">
            <a:avLst/>
          </a:prstGeom>
        </p:spPr>
        <p:txBody>
          <a:bodyPr wrap="square">
            <a:spAutoFit/>
          </a:bodyPr>
          <a:p>
            <a:pPr>
              <a:buFont typeface="Arial" panose="020B0604020202020204"/>
              <a:buChar char="•"/>
            </a:pPr>
            <a:endParaRPr sz="2400"/>
          </a:p>
        </p:txBody>
      </p:sp>
      <p:sp>
        <p:nvSpPr>
          <p:cNvPr id="4" name="Text Box 3"/>
          <p:cNvSpPr txBox="1"/>
          <p:nvPr/>
        </p:nvSpPr>
        <p:spPr>
          <a:xfrm>
            <a:off x="775335" y="766445"/>
            <a:ext cx="10233660" cy="5344795"/>
          </a:xfrm>
          <a:prstGeom prst="rect">
            <a:avLst/>
          </a:prstGeom>
        </p:spPr>
        <p:txBody>
          <a:bodyPr>
            <a:noAutofit/>
          </a:bodyPr>
          <a:p>
            <a:pPr algn="just">
              <a:buFont typeface="Arial" panose="020B0604020202020204"/>
              <a:buChar char="•"/>
            </a:pPr>
            <a:r>
              <a:rPr sz="2400" b="1"/>
              <a:t>Political finance and organizations</a:t>
            </a:r>
            <a:endParaRPr sz="2400" b="1"/>
          </a:p>
          <a:p>
            <a:pPr algn="just"/>
            <a:r>
              <a:rPr sz="2400"/>
              <a:t> → Comparing party financing rules or trade union structures.</a:t>
            </a:r>
            <a:endParaRPr sz="2400"/>
          </a:p>
          <a:p>
            <a:pPr algn="just"/>
            <a:endParaRPr sz="2400"/>
          </a:p>
          <a:p>
            <a:pPr algn="just">
              <a:buFont typeface="Arial" panose="020B0604020202020204"/>
              <a:buChar char="•"/>
            </a:pPr>
            <a:r>
              <a:rPr sz="2400" b="1"/>
              <a:t>Institutional features</a:t>
            </a:r>
            <a:endParaRPr sz="2400" b="1"/>
          </a:p>
          <a:p>
            <a:pPr algn="just"/>
            <a:r>
              <a:rPr sz="2400"/>
              <a:t> → Comparing the presence or absence of direct democracy mechanisms (e.g., referendums in Switzerland).</a:t>
            </a:r>
            <a:endParaRPr sz="2400"/>
          </a:p>
          <a:p>
            <a:pPr algn="just"/>
            <a:r>
              <a:rPr sz="2400"/>
              <a:t> → Comparing different electoral laws (FPTP vs Proportional Representation).</a:t>
            </a:r>
            <a:endParaRPr sz="2400"/>
          </a:p>
          <a:p>
            <a:pPr algn="just"/>
            <a:r>
              <a:rPr sz="2400"/>
              <a:t>👉 In such cases, the focus is not “the whole country,” but a specific institutional or policy dimension.</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4" name="Text Box 3"/>
          <p:cNvSpPr txBox="1"/>
          <p:nvPr/>
        </p:nvSpPr>
        <p:spPr>
          <a:xfrm>
            <a:off x="4064000" y="459105"/>
            <a:ext cx="4064000" cy="645160"/>
          </a:xfrm>
          <a:prstGeom prst="rect">
            <a:avLst/>
          </a:prstGeom>
          <a:noFill/>
        </p:spPr>
        <p:txBody>
          <a:bodyPr wrap="square" rtlCol="0">
            <a:spAutoFit/>
          </a:bodyPr>
          <a:p>
            <a:pPr algn="ctr"/>
            <a:r>
              <a:rPr lang="en-US" sz="3600" b="1"/>
              <a:t>Meaning</a:t>
            </a:r>
            <a:endParaRPr lang="en-US" sz="3600" b="1"/>
          </a:p>
        </p:txBody>
      </p:sp>
      <p:sp>
        <p:nvSpPr>
          <p:cNvPr id="6" name="Text Box 5"/>
          <p:cNvSpPr txBox="1"/>
          <p:nvPr/>
        </p:nvSpPr>
        <p:spPr>
          <a:xfrm>
            <a:off x="866775" y="1413510"/>
            <a:ext cx="10133330" cy="4523105"/>
          </a:xfrm>
          <a:prstGeom prst="rect">
            <a:avLst/>
          </a:prstGeom>
        </p:spPr>
        <p:txBody>
          <a:bodyPr wrap="square">
            <a:spAutoFit/>
          </a:bodyPr>
          <a:p>
            <a:pPr marL="342900" indent="-342900" algn="just">
              <a:buFont typeface="Arial" panose="020B0604020202020204" pitchFamily="34" charset="0"/>
              <a:buChar char="•"/>
            </a:pPr>
            <a:r>
              <a:rPr lang="en-US" altLang="en-US" sz="2400"/>
              <a:t>Comparative analysis can be conducted through intensive analysis of a few cases (even one case) or through large-scale extensive analyses of many cases.</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Such analysis may be synchronic (based on data collected at only one time point and not accounting for change over time) or diachronic (including a temporal dimension).</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Comparative politics uses both quantitative and qualitative data.</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Increasingly, the analysis of domestic politics is challenged by interdependence between countries through globalization.</a:t>
            </a:r>
            <a:endParaRPr lang="en-US" alt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4" name="Text Box 3"/>
          <p:cNvSpPr txBox="1"/>
          <p:nvPr/>
        </p:nvSpPr>
        <p:spPr>
          <a:xfrm>
            <a:off x="4064000" y="459105"/>
            <a:ext cx="4064000" cy="645160"/>
          </a:xfrm>
          <a:prstGeom prst="rect">
            <a:avLst/>
          </a:prstGeom>
          <a:noFill/>
        </p:spPr>
        <p:txBody>
          <a:bodyPr wrap="square" rtlCol="0">
            <a:spAutoFit/>
          </a:bodyPr>
          <a:p>
            <a:pPr algn="ctr"/>
            <a:r>
              <a:rPr lang="en-US" sz="3600" b="1"/>
              <a:t>Definition</a:t>
            </a:r>
            <a:endParaRPr lang="en-US" sz="3600" b="1"/>
          </a:p>
        </p:txBody>
      </p:sp>
      <p:sp>
        <p:nvSpPr>
          <p:cNvPr id="6" name="Text Box 5"/>
          <p:cNvSpPr txBox="1"/>
          <p:nvPr/>
        </p:nvSpPr>
        <p:spPr>
          <a:xfrm>
            <a:off x="866775" y="1413510"/>
            <a:ext cx="10133330" cy="4523105"/>
          </a:xfrm>
          <a:prstGeom prst="rect">
            <a:avLst/>
          </a:prstGeom>
        </p:spPr>
        <p:txBody>
          <a:bodyPr wrap="square">
            <a:spAutoFit/>
          </a:bodyPr>
          <a:p>
            <a:pPr marL="342900" indent="-342900" algn="just">
              <a:buFont typeface="Arial" panose="020B0604020202020204" pitchFamily="34" charset="0"/>
              <a:buChar char="•"/>
            </a:pPr>
            <a:r>
              <a:rPr lang="en-US" altLang="en-US" sz="2400"/>
              <a:t>Comparative politics is one of the three main subfields in political science, together with political theory and international relations.</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While political theory deals with normative and theoretical questions (such as equality, democracy, and justice), comparative politics deals with empirical questions.</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The concern of comparative politics is not primarily whether political participation is good or bad, but rather the investigation of which forms of participation people choose, why young people use more unconventional forms than older age groups, and whether there are differences in levels of participation across groups.</a:t>
            </a:r>
            <a:endParaRPr lang="en-US"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4" name="Text Box 3"/>
          <p:cNvSpPr txBox="1"/>
          <p:nvPr/>
        </p:nvSpPr>
        <p:spPr>
          <a:xfrm>
            <a:off x="4064000" y="264795"/>
            <a:ext cx="4064000" cy="645160"/>
          </a:xfrm>
          <a:prstGeom prst="rect">
            <a:avLst/>
          </a:prstGeom>
          <a:noFill/>
        </p:spPr>
        <p:txBody>
          <a:bodyPr wrap="square" rtlCol="0">
            <a:spAutoFit/>
          </a:bodyPr>
          <a:p>
            <a:pPr algn="ctr"/>
            <a:r>
              <a:rPr lang="en-US" sz="3600" b="1"/>
              <a:t>Definition</a:t>
            </a:r>
            <a:endParaRPr lang="en-US" sz="3600" b="1"/>
          </a:p>
        </p:txBody>
      </p:sp>
      <p:sp>
        <p:nvSpPr>
          <p:cNvPr id="6" name="Text Box 5"/>
          <p:cNvSpPr txBox="1"/>
          <p:nvPr/>
        </p:nvSpPr>
        <p:spPr>
          <a:xfrm>
            <a:off x="866775" y="1104265"/>
            <a:ext cx="10133330" cy="5631180"/>
          </a:xfrm>
          <a:prstGeom prst="rect">
            <a:avLst/>
          </a:prstGeom>
        </p:spPr>
        <p:txBody>
          <a:bodyPr wrap="square">
            <a:spAutoFit/>
          </a:bodyPr>
          <a:p>
            <a:pPr marL="342900" indent="-342900" algn="just">
              <a:buFont typeface="Arial" panose="020B0604020202020204" pitchFamily="34" charset="0"/>
              <a:buChar char="•"/>
            </a:pPr>
            <a:r>
              <a:rPr lang="en-US" altLang="en-US" sz="2400"/>
              <a:t>Although comparative political scientists may engage with normative questions, the discipline as such is empirical and value neutral.</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In contrast to international relations, which deals with interactions between political systems (such as balance of power, war, and trade), comparative politics deals with interactions within political systems.</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Comparative politics does not analyse wars between nations, but instead examines which party is in government, why it decided in favour of military intervention, which electoral constituencies supported it, and the influence of actors such as the arms industry.</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As a subject matter, comparative politics is concerned with power relationships within political systems, including those between individuals, groups and organizations, classes, and institutions.</a:t>
            </a:r>
            <a:endParaRPr lang="en-US"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4" name="Text Box 3"/>
          <p:cNvSpPr txBox="1"/>
          <p:nvPr/>
        </p:nvSpPr>
        <p:spPr>
          <a:xfrm>
            <a:off x="4064000" y="264795"/>
            <a:ext cx="4064000" cy="645160"/>
          </a:xfrm>
          <a:prstGeom prst="rect">
            <a:avLst/>
          </a:prstGeom>
          <a:noFill/>
        </p:spPr>
        <p:txBody>
          <a:bodyPr wrap="square" rtlCol="0">
            <a:spAutoFit/>
          </a:bodyPr>
          <a:p>
            <a:pPr algn="ctr"/>
            <a:r>
              <a:rPr lang="en-US" sz="3600" b="1"/>
              <a:t>Definition</a:t>
            </a:r>
            <a:endParaRPr lang="en-US" sz="3600" b="1"/>
          </a:p>
        </p:txBody>
      </p:sp>
      <p:sp>
        <p:nvSpPr>
          <p:cNvPr id="6" name="Text Box 5"/>
          <p:cNvSpPr txBox="1"/>
          <p:nvPr/>
        </p:nvSpPr>
        <p:spPr>
          <a:xfrm>
            <a:off x="866775" y="1104265"/>
            <a:ext cx="10133330" cy="4523105"/>
          </a:xfrm>
          <a:prstGeom prst="rect">
            <a:avLst/>
          </a:prstGeom>
        </p:spPr>
        <p:txBody>
          <a:bodyPr wrap="square">
            <a:spAutoFit/>
          </a:bodyPr>
          <a:p>
            <a:pPr marL="342900" indent="-342900" algn="just">
              <a:buFont typeface="Arial" panose="020B0604020202020204" pitchFamily="34" charset="0"/>
              <a:buChar char="•"/>
            </a:pPr>
            <a:r>
              <a:rPr lang="en-US" altLang="en-US" sz="2400"/>
              <a:t>While it does not ignore external influences on internal structures, its ultimate concern is power configurations within political systems.</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The distinction between comparative politics and international relations is not always neat, and many scholars argue that globalization and increasing interdependence between countries are causing the two fields to converge.</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Nevertheless, comparative politics deals with the very essence of politics where sovereignty resides—namely, the state, focusing on power between groups, institutional organization, and authoritative decisions affecting the entire community.</a:t>
            </a:r>
            <a:endParaRPr lang="en-US"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4" name="Text Box 3"/>
          <p:cNvSpPr txBox="1"/>
          <p:nvPr/>
        </p:nvSpPr>
        <p:spPr>
          <a:xfrm>
            <a:off x="4064000" y="264795"/>
            <a:ext cx="4064000" cy="645160"/>
          </a:xfrm>
          <a:prstGeom prst="rect">
            <a:avLst/>
          </a:prstGeom>
          <a:noFill/>
        </p:spPr>
        <p:txBody>
          <a:bodyPr wrap="square" rtlCol="0">
            <a:spAutoFit/>
          </a:bodyPr>
          <a:p>
            <a:pPr algn="ctr"/>
            <a:r>
              <a:rPr lang="en-US" sz="3600" b="1"/>
              <a:t>Definition</a:t>
            </a:r>
            <a:endParaRPr lang="en-US" sz="3600" b="1"/>
          </a:p>
        </p:txBody>
      </p:sp>
      <p:sp>
        <p:nvSpPr>
          <p:cNvPr id="6" name="Text Box 5"/>
          <p:cNvSpPr txBox="1"/>
          <p:nvPr/>
        </p:nvSpPr>
        <p:spPr>
          <a:xfrm>
            <a:off x="1029335" y="1823720"/>
            <a:ext cx="10133330" cy="3415030"/>
          </a:xfrm>
          <a:prstGeom prst="rect">
            <a:avLst/>
          </a:prstGeom>
        </p:spPr>
        <p:txBody>
          <a:bodyPr wrap="square">
            <a:spAutoFit/>
          </a:bodyPr>
          <a:p>
            <a:pPr marL="342900" indent="-342900" algn="just">
              <a:buFont typeface="Arial" panose="020B0604020202020204" pitchFamily="34" charset="0"/>
              <a:buChar char="•"/>
            </a:pPr>
            <a:r>
              <a:rPr lang="en-US" altLang="en-US" sz="2400"/>
              <a:t>For this reason, throughout the history of political thought, the state has been central to political science, with thinkers such as Aristotle, Machiavelli, and Montesquieu asking the fundamental question: “How does politics work?”</a:t>
            </a:r>
            <a:endParaRPr lang="en-US" altLang="en-US" sz="2400"/>
          </a:p>
          <a:p>
            <a:pPr marL="342900" indent="-342900" algn="just">
              <a:buFont typeface="Arial" panose="020B0604020202020204" pitchFamily="34" charset="0"/>
              <a:buChar char="•"/>
            </a:pPr>
            <a:endParaRPr lang="en-US" altLang="en-US" sz="2400"/>
          </a:p>
          <a:p>
            <a:pPr marL="342900" indent="-342900" algn="just">
              <a:buFont typeface="Arial" panose="020B0604020202020204" pitchFamily="34" charset="0"/>
              <a:buChar char="•"/>
            </a:pPr>
            <a:r>
              <a:rPr lang="en-US" altLang="en-US" sz="2400"/>
              <a:t>As a vast and variegated discipline, comparative politics constitutes a core discipline of political science, to the extent that, as Peter Hall notes, no respectable department of political science would be without scholars of comparative politics.</a:t>
            </a:r>
            <a:endParaRPr lang="en-US" alt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6" name="Text Box 5"/>
          <p:cNvSpPr txBox="1"/>
          <p:nvPr/>
        </p:nvSpPr>
        <p:spPr>
          <a:xfrm>
            <a:off x="1029335" y="1167130"/>
            <a:ext cx="10133330" cy="4523105"/>
          </a:xfrm>
          <a:prstGeom prst="rect">
            <a:avLst/>
          </a:prstGeom>
        </p:spPr>
        <p:txBody>
          <a:bodyPr wrap="square">
            <a:spAutoFit/>
          </a:bodyPr>
          <a:p>
            <a:pPr indent="0" algn="just">
              <a:buFont typeface="Arial" panose="020B0604020202020204" pitchFamily="34" charset="0"/>
              <a:buNone/>
            </a:pPr>
            <a:r>
              <a:rPr lang="en-US" altLang="en-US" sz="3200"/>
              <a:t>“Comparative politics is one of the three main subfields of political science (alongside political theory and international relations) focusing on internal political structures, actors, and processes, and analysing them empirically by describing,  explaining, and predicting their variety (similarities and differences) across political systems (and over time)—be  they national political systems, regional, municipal, or even  supranational systems.”</a:t>
            </a:r>
            <a:endParaRPr lang="en-US" altLang="en-US" sz="3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p:sp>
        <p:nvSpPr>
          <p:cNvPr id="6" name="Text Box 5"/>
          <p:cNvSpPr txBox="1"/>
          <p:nvPr/>
        </p:nvSpPr>
        <p:spPr>
          <a:xfrm>
            <a:off x="1029335" y="1167130"/>
            <a:ext cx="10133330" cy="3538220"/>
          </a:xfrm>
          <a:prstGeom prst="rect">
            <a:avLst/>
          </a:prstGeom>
        </p:spPr>
        <p:txBody>
          <a:bodyPr wrap="square">
            <a:spAutoFit/>
          </a:bodyPr>
          <a:p>
            <a:pPr indent="0" algn="just">
              <a:buFont typeface="Arial" panose="020B0604020202020204" pitchFamily="34" charset="0"/>
              <a:buNone/>
            </a:pPr>
            <a:r>
              <a:rPr lang="en-US" altLang="en-US" sz="3200" b="1"/>
              <a:t>Types of comparative politics</a:t>
            </a:r>
            <a:endParaRPr lang="en-US" altLang="en-US" sz="3200" b="1"/>
          </a:p>
          <a:p>
            <a:pPr indent="0" algn="just">
              <a:buFont typeface="Arial" panose="020B0604020202020204" pitchFamily="34" charset="0"/>
              <a:buNone/>
            </a:pPr>
            <a:endParaRPr lang="en-US" altLang="en-US" sz="3200"/>
          </a:p>
          <a:p>
            <a:pPr indent="0" algn="just">
              <a:buFont typeface="Arial" panose="020B0604020202020204" pitchFamily="34" charset="0"/>
              <a:buNone/>
            </a:pPr>
            <a:r>
              <a:rPr lang="en-US" altLang="en-US" sz="3200"/>
              <a:t>The term ‘comparative politics’ originates from the </a:t>
            </a:r>
            <a:endParaRPr lang="en-US" altLang="en-US" sz="3200"/>
          </a:p>
          <a:p>
            <a:pPr indent="0" algn="just">
              <a:buFont typeface="Arial" panose="020B0604020202020204" pitchFamily="34" charset="0"/>
              <a:buNone/>
            </a:pPr>
            <a:r>
              <a:rPr lang="en-US" altLang="en-US" sz="3200"/>
              <a:t>way in which the empirical investigation of the question ‘How does politics work?’ is carried out. Comparative politics includes </a:t>
            </a:r>
            <a:r>
              <a:rPr lang="en-US" altLang="en-US" sz="3200" b="1"/>
              <a:t>three traditions</a:t>
            </a:r>
            <a:r>
              <a:rPr lang="en-US" altLang="en-US" sz="3200"/>
              <a:t> (van Biezen and </a:t>
            </a:r>
            <a:endParaRPr lang="en-US" altLang="en-US" sz="3200"/>
          </a:p>
          <a:p>
            <a:pPr indent="0" algn="just">
              <a:buFont typeface="Arial" panose="020B0604020202020204" pitchFamily="34" charset="0"/>
              <a:buNone/>
            </a:pPr>
            <a:r>
              <a:rPr lang="en-US" altLang="en-US" sz="3200"/>
              <a:t>Caramani 2006).</a:t>
            </a:r>
            <a:endParaRPr lang="en-US" altLang="en-US" sz="32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12817</Words>
  <Application>WPS Presentation</Application>
  <PresentationFormat>Widescreen</PresentationFormat>
  <Paragraphs>239</Paragraphs>
  <Slides>26</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26</vt:i4>
      </vt:variant>
    </vt:vector>
  </HeadingPairs>
  <TitlesOfParts>
    <vt:vector size="34" baseType="lpstr">
      <vt:lpstr>Arial</vt:lpstr>
      <vt:lpstr>SimSun</vt:lpstr>
      <vt:lpstr>Wingdings</vt:lpstr>
      <vt:lpstr>Microsoft YaHei</vt:lpstr>
      <vt:lpstr>Arial Unicode MS</vt:lpstr>
      <vt:lpstr>Calibri</vt:lpstr>
      <vt:lpstr>Arial</vt:lpstr>
      <vt:lpstr>Default Design</vt:lpstr>
      <vt:lpstr>Conceptual Understanding of “Comparative Politics”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6</cp:revision>
  <dcterms:created xsi:type="dcterms:W3CDTF">2025-07-23T00:59:00Z</dcterms:created>
  <dcterms:modified xsi:type="dcterms:W3CDTF">2026-02-17T15:15:33Z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