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3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318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6" Type="http://schemas.openxmlformats.org/officeDocument/2006/relationships/tableStyles" Target="tableStyles.xml"/><Relationship Id="rId75" Type="http://schemas.openxmlformats.org/officeDocument/2006/relationships/viewProps" Target="viewProps.xml"/><Relationship Id="rId74" Type="http://schemas.openxmlformats.org/officeDocument/2006/relationships/presProps" Target="presProps.xml"/><Relationship Id="rId73" Type="http://schemas.openxmlformats.org/officeDocument/2006/relationships/slide" Target="slides/slide71.xml"/><Relationship Id="rId72" Type="http://schemas.openxmlformats.org/officeDocument/2006/relationships/slide" Target="slides/slide70.xml"/><Relationship Id="rId71" Type="http://schemas.openxmlformats.org/officeDocument/2006/relationships/slide" Target="slides/slide69.xml"/><Relationship Id="rId70" Type="http://schemas.openxmlformats.org/officeDocument/2006/relationships/slide" Target="slides/slide68.xml"/><Relationship Id="rId7" Type="http://schemas.openxmlformats.org/officeDocument/2006/relationships/slide" Target="slides/slide5.xml"/><Relationship Id="rId69" Type="http://schemas.openxmlformats.org/officeDocument/2006/relationships/slide" Target="slides/slide67.xml"/><Relationship Id="rId68" Type="http://schemas.openxmlformats.org/officeDocument/2006/relationships/slide" Target="slides/slide66.xml"/><Relationship Id="rId67" Type="http://schemas.openxmlformats.org/officeDocument/2006/relationships/slide" Target="slides/slide65.xml"/><Relationship Id="rId66" Type="http://schemas.openxmlformats.org/officeDocument/2006/relationships/slide" Target="slides/slide64.xml"/><Relationship Id="rId65" Type="http://schemas.openxmlformats.org/officeDocument/2006/relationships/slide" Target="slides/slide63.xml"/><Relationship Id="rId64" Type="http://schemas.openxmlformats.org/officeDocument/2006/relationships/slide" Target="slides/slide62.xml"/><Relationship Id="rId63" Type="http://schemas.openxmlformats.org/officeDocument/2006/relationships/slide" Target="slides/slide61.xml"/><Relationship Id="rId62" Type="http://schemas.openxmlformats.org/officeDocument/2006/relationships/slide" Target="slides/slide60.xml"/><Relationship Id="rId61" Type="http://schemas.openxmlformats.org/officeDocument/2006/relationships/slide" Target="slides/slide59.xml"/><Relationship Id="rId60" Type="http://schemas.openxmlformats.org/officeDocument/2006/relationships/slide" Target="slides/slide58.xml"/><Relationship Id="rId6" Type="http://schemas.openxmlformats.org/officeDocument/2006/relationships/slide" Target="slides/slide4.xml"/><Relationship Id="rId59" Type="http://schemas.openxmlformats.org/officeDocument/2006/relationships/slide" Target="slides/slide57.xml"/><Relationship Id="rId58" Type="http://schemas.openxmlformats.org/officeDocument/2006/relationships/slide" Target="slides/slide56.xml"/><Relationship Id="rId57" Type="http://schemas.openxmlformats.org/officeDocument/2006/relationships/slide" Target="slides/slide55.xml"/><Relationship Id="rId56" Type="http://schemas.openxmlformats.org/officeDocument/2006/relationships/slide" Target="slides/slide54.xml"/><Relationship Id="rId55" Type="http://schemas.openxmlformats.org/officeDocument/2006/relationships/slide" Target="slides/slide53.xml"/><Relationship Id="rId54" Type="http://schemas.openxmlformats.org/officeDocument/2006/relationships/slide" Target="slides/slide52.xml"/><Relationship Id="rId53" Type="http://schemas.openxmlformats.org/officeDocument/2006/relationships/slide" Target="slides/slide51.xml"/><Relationship Id="rId52" Type="http://schemas.openxmlformats.org/officeDocument/2006/relationships/slide" Target="slides/slide50.xml"/><Relationship Id="rId51" Type="http://schemas.openxmlformats.org/officeDocument/2006/relationships/slide" Target="slides/slide49.xml"/><Relationship Id="rId50" Type="http://schemas.openxmlformats.org/officeDocument/2006/relationships/slide" Target="slides/slide48.xml"/><Relationship Id="rId5" Type="http://schemas.openxmlformats.org/officeDocument/2006/relationships/slide" Target="slides/slide3.xml"/><Relationship Id="rId49" Type="http://schemas.openxmlformats.org/officeDocument/2006/relationships/slide" Target="slides/slide47.xml"/><Relationship Id="rId48" Type="http://schemas.openxmlformats.org/officeDocument/2006/relationships/slide" Target="slides/slide46.xml"/><Relationship Id="rId47" Type="http://schemas.openxmlformats.org/officeDocument/2006/relationships/slide" Target="slides/slide45.xml"/><Relationship Id="rId46" Type="http://schemas.openxmlformats.org/officeDocument/2006/relationships/slide" Target="slides/slide44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2.png"/></Relationships>
</file>

<file path=ppt/slides/_rels/slide2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6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7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8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9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0.pn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image" Target="../media/image21.png"/></Relationships>
</file>

<file path=ppt/slides/_rels/slide6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image" Target="../media/image24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8.png"/><Relationship Id="rId1" Type="http://schemas.openxmlformats.org/officeDocument/2006/relationships/image" Target="../media/image27.png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Proportional Representation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sym typeface="+mn-ea"/>
              </a:rPr>
              <a:t>Prepared by </a:t>
            </a:r>
            <a:r>
              <a:rPr lang="en-US" b="1">
                <a:sym typeface="+mn-ea"/>
              </a:rPr>
              <a:t>Dr. Parismita Bhagawati</a:t>
            </a:r>
            <a:endParaRPr lang="en-US" b="1"/>
          </a:p>
          <a:p>
            <a:r>
              <a:rPr lang="en-US">
                <a:sym typeface="+mn-ea"/>
              </a:rPr>
              <a:t>(as digital teaching material for </a:t>
            </a:r>
            <a:r>
              <a:rPr lang="en-US" altLang="en-US">
                <a:sym typeface="+mn-ea"/>
              </a:rPr>
              <a:t>Semester: 4th Semester 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Course Name: POL040204: Political Processes in India;  Unit I)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1183640" y="1565910"/>
            <a:ext cx="9229090" cy="469392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Under PR:</a:t>
            </a:r>
            <a:endParaRPr sz="2400" b="1"/>
          </a:p>
          <a:p>
            <a:pPr>
              <a:spcAft>
                <a:spcPct val="60000"/>
              </a:spcAft>
            </a:pPr>
            <a:endParaRPr sz="2400" b="1"/>
          </a:p>
          <a:p>
            <a:pPr>
              <a:buFont typeface="Arial" panose="020B0604020202020204"/>
              <a:buChar char="•"/>
            </a:pPr>
            <a:r>
              <a:rPr sz="2400"/>
              <a:t>Party A gets 50% votes → 3 seats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Party B gets 30% votes → 2 seats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Party C gets 20% votes → 1 seat</a:t>
            </a:r>
            <a:endParaRPr sz="2400"/>
          </a:p>
          <a:p>
            <a:r>
              <a:rPr sz="2400"/>
              <a:t>👉 Key idea </a:t>
            </a:r>
            <a:endParaRPr sz="2400"/>
          </a:p>
          <a:p>
            <a:r>
              <a:rPr sz="2400"/>
              <a:t> Votes and seats move together.</a:t>
            </a:r>
            <a:endParaRPr sz="2400"/>
          </a:p>
          <a:p>
            <a:r>
              <a:rPr sz="2400"/>
              <a:t>Even if a party does not come first, its votes still convert into seats.</a:t>
            </a:r>
            <a:endParaRPr sz="2400"/>
          </a:p>
          <a:p>
            <a:r>
              <a:rPr sz="2400"/>
              <a:t> So, no vote is wasted.</a:t>
            </a:r>
            <a:endParaRPr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702945" y="466725"/>
            <a:ext cx="10796905" cy="515810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000" b="1"/>
              <a:t>4. Single national constituency — what does this mean?</a:t>
            </a:r>
            <a:endParaRPr sz="2000" b="1"/>
          </a:p>
          <a:p>
            <a:r>
              <a:rPr sz="2000"/>
              <a:t>Now imagine something even bigger.</a:t>
            </a:r>
            <a:endParaRPr sz="2000"/>
          </a:p>
          <a:p>
            <a:r>
              <a:rPr sz="2000"/>
              <a:t>Instead of Guwahati or Assam:</a:t>
            </a:r>
            <a:endParaRPr sz="2000"/>
          </a:p>
          <a:p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The entire country of India is treated as ONE constituency</a:t>
            </a:r>
            <a:endParaRPr sz="2000"/>
          </a:p>
          <a:p>
            <a:pPr>
              <a:spcAft>
                <a:spcPct val="60000"/>
              </a:spcAft>
            </a:pPr>
            <a:r>
              <a:rPr sz="2000" b="1"/>
              <a:t>Example:</a:t>
            </a:r>
            <a:endParaRPr sz="2000" b="1"/>
          </a:p>
          <a:p>
            <a:pPr>
              <a:buFont typeface="Arial" panose="020B0604020202020204"/>
              <a:buChar char="•"/>
            </a:pPr>
            <a:r>
              <a:rPr sz="2000"/>
              <a:t>Total seats in Parliament = 100 (imaginary number for understanding)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Party A gets 40% votes across India → 40 seats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Party B gets 35% votes → 35 seats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Party C gets 25% votes → 25 seats</a:t>
            </a:r>
            <a:endParaRPr sz="2000"/>
          </a:p>
          <a:p>
            <a:r>
              <a:rPr sz="2000"/>
              <a:t>👉 This is what “single national constituency” means</a:t>
            </a:r>
            <a:endParaRPr sz="2000"/>
          </a:p>
          <a:p>
            <a:r>
              <a:rPr sz="2000"/>
              <a:t> There are no local constituency divisions — all votes are counted together at the national level.</a:t>
            </a:r>
            <a:endParaRPr sz="2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723265" y="455295"/>
            <a:ext cx="10703560" cy="538289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000" b="1"/>
              <a:t>5. Single vote</a:t>
            </a:r>
            <a:endParaRPr sz="2000"/>
          </a:p>
          <a:p>
            <a:r>
              <a:rPr sz="2000"/>
              <a:t>“If Guwahati elects 6 representatives, do voters get 6 votes?”</a:t>
            </a:r>
            <a:endParaRPr sz="2000"/>
          </a:p>
          <a:p>
            <a:r>
              <a:rPr sz="2000"/>
              <a:t>Answer: NO.</a:t>
            </a:r>
            <a:endParaRPr sz="2000"/>
          </a:p>
          <a:p>
            <a:pPr>
              <a:spcAft>
                <a:spcPct val="60000"/>
              </a:spcAft>
            </a:pPr>
            <a:r>
              <a:rPr sz="2000" b="1"/>
              <a:t>In PR:</a:t>
            </a:r>
            <a:endParaRPr sz="2000" b="1"/>
          </a:p>
          <a:p>
            <a:pPr>
              <a:buFont typeface="Arial" panose="020B0604020202020204"/>
              <a:buChar char="•"/>
            </a:pPr>
            <a:r>
              <a:rPr sz="2000"/>
              <a:t>Each voter gives only ONE vote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That one vote helps decide: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 lvl="1">
              <a:buFont typeface="Arial" panose="020B0604020202020204"/>
              <a:buChar char="◦"/>
            </a:pPr>
            <a:r>
              <a:rPr sz="2000"/>
              <a:t>How many seats each party gets</a:t>
            </a:r>
            <a:endParaRPr sz="2000"/>
          </a:p>
          <a:p>
            <a:pPr>
              <a:spcAft>
                <a:spcPct val="60000"/>
              </a:spcAft>
            </a:pPr>
            <a:r>
              <a:rPr sz="2000" b="1"/>
              <a:t>In our example:</a:t>
            </a:r>
            <a:endParaRPr sz="2000" b="1"/>
          </a:p>
          <a:p>
            <a:pPr>
              <a:buFont typeface="Arial" panose="020B0604020202020204"/>
              <a:buChar char="•"/>
            </a:pPr>
            <a:r>
              <a:rPr sz="2000"/>
              <a:t>One voter votes for Party B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That vote is added to Party B’s total votes in Guwahati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Party B’s total votes decide whether it gets 1 seat, 2 seats, or more</a:t>
            </a:r>
            <a:endParaRPr sz="2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3096260" y="1857375"/>
            <a:ext cx="6375400" cy="287528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800" b="1"/>
              <a:t>Types of Proportional Representation</a:t>
            </a:r>
            <a:endParaRPr sz="2800" b="1"/>
          </a:p>
          <a:p>
            <a:pPr>
              <a:spcAft>
                <a:spcPct val="60000"/>
              </a:spcAft>
            </a:pPr>
            <a:endParaRPr sz="2800" b="1"/>
          </a:p>
          <a:p>
            <a:pPr>
              <a:buFont typeface="Arial" panose="020B0604020202020204"/>
              <a:buChar char="•"/>
            </a:pPr>
            <a:r>
              <a:rPr sz="2800"/>
              <a:t>Single Transferable Vote (STV)</a:t>
            </a:r>
            <a:endParaRPr sz="2800"/>
          </a:p>
          <a:p>
            <a:pPr>
              <a:buFont typeface="Arial" panose="020B0604020202020204"/>
              <a:buChar char="•"/>
            </a:pPr>
            <a:endParaRPr sz="2800"/>
          </a:p>
          <a:p>
            <a:pPr>
              <a:buFont typeface="Arial" panose="020B0604020202020204"/>
              <a:buChar char="•"/>
            </a:pPr>
            <a:r>
              <a:rPr sz="2800"/>
              <a:t>List System</a:t>
            </a:r>
            <a:endParaRPr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3048000" y="3168015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>
              <a:buFont typeface="Arial" panose="020B0604020202020204"/>
              <a:buNone/>
            </a:pPr>
            <a:r>
              <a:rPr sz="3600" b="1">
                <a:sym typeface="+mn-ea"/>
              </a:rPr>
              <a:t>Single Transferable Vote (STV)</a:t>
            </a:r>
            <a:endParaRPr lang="en-US" sz="3600" b="1">
              <a:sym typeface="+mn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617855" y="1866900"/>
            <a:ext cx="10955655" cy="2861310"/>
          </a:xfrm>
          <a:prstGeom prst="rect">
            <a:avLst/>
          </a:prstGeom>
        </p:spPr>
        <p:txBody>
          <a:bodyPr wrap="square">
            <a:spAutoFit/>
          </a:bodyPr>
          <a:p>
            <a:pPr algn="just"/>
            <a:r>
              <a:rPr sz="3600"/>
              <a:t>STV is a PR method where voters rank candidates (1, 2, 3…), and seats are filled by reaching a minimum vote target called a quota; extra and eliminated votes are transferred according to next preferences until all seats are filled.</a:t>
            </a:r>
            <a:endParaRPr sz="36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1078865" y="757555"/>
            <a:ext cx="9930130" cy="220789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>
                <a:solidFill>
                  <a:schemeClr val="accent1">
                    <a:lumMod val="75000"/>
                  </a:schemeClr>
                </a:solidFill>
              </a:rPr>
              <a:t>Multimember constituencies</a:t>
            </a:r>
            <a:endParaRPr sz="2400" b="1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anose="020B0604020202020204"/>
              <a:buChar char="•"/>
            </a:pPr>
            <a:r>
              <a:rPr sz="2400"/>
              <a:t>Unlike FPTP (1 seat per constituency), STV works where one constituency elects multiple members.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Example: A constituency elects 4 members (M = 4).</a:t>
            </a:r>
            <a:endParaRPr sz="2400"/>
          </a:p>
        </p:txBody>
      </p:sp>
      <p:sp>
        <p:nvSpPr>
          <p:cNvPr id="3" name="Text Box 2"/>
          <p:cNvSpPr txBox="1"/>
          <p:nvPr/>
        </p:nvSpPr>
        <p:spPr>
          <a:xfrm>
            <a:off x="1224280" y="3429000"/>
            <a:ext cx="9909810" cy="294640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>
                <a:solidFill>
                  <a:schemeClr val="accent1">
                    <a:lumMod val="75000"/>
                  </a:schemeClr>
                </a:solidFill>
              </a:rPr>
              <a:t>Preferential voting with a single vote</a:t>
            </a:r>
            <a:endParaRPr sz="2400" b="1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anose="020B0604020202020204"/>
              <a:buChar char="•"/>
            </a:pPr>
            <a:r>
              <a:rPr sz="2400"/>
              <a:t>You are not “giving many votes.”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You have one vote, but you rank candidates.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Your vote can “move” if your earlier preference becomes unnecessary (surplus) or impossible (candidate eliminated).</a:t>
            </a:r>
            <a:endParaRPr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587375" y="532130"/>
            <a:ext cx="10619740" cy="58356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3200" b="1"/>
              <a:t>The </a:t>
            </a:r>
            <a:r>
              <a:rPr lang="en-US" sz="3200" b="1"/>
              <a:t>K</a:t>
            </a:r>
            <a:r>
              <a:rPr sz="3200" b="1"/>
              <a:t>ey </a:t>
            </a:r>
            <a:r>
              <a:rPr lang="en-US" sz="3200" b="1"/>
              <a:t>M</a:t>
            </a:r>
            <a:r>
              <a:rPr sz="3200" b="1"/>
              <a:t>athematical </a:t>
            </a:r>
            <a:r>
              <a:rPr lang="en-US" sz="3200" b="1"/>
              <a:t>I</a:t>
            </a:r>
            <a:r>
              <a:rPr sz="3200" b="1"/>
              <a:t>dea: </a:t>
            </a:r>
            <a:r>
              <a:rPr sz="3200" b="1">
                <a:solidFill>
                  <a:schemeClr val="accent1">
                    <a:lumMod val="75000"/>
                  </a:schemeClr>
                </a:solidFill>
              </a:rPr>
              <a:t>Droop quota</a:t>
            </a:r>
            <a:endParaRPr sz="32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743585" y="1301115"/>
            <a:ext cx="10788015" cy="183832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Why a quota?</a:t>
            </a:r>
            <a:endParaRPr sz="2400" b="1"/>
          </a:p>
          <a:p>
            <a:r>
              <a:rPr sz="2400"/>
              <a:t>If there are multiple seats, we need a rule to decide:</a:t>
            </a:r>
            <a:endParaRPr sz="2400"/>
          </a:p>
          <a:p>
            <a:pPr>
              <a:buFont typeface="Arial" panose="020B0604020202020204"/>
              <a:buChar char="•"/>
            </a:pPr>
            <a:r>
              <a:rPr sz="2400" b="1"/>
              <a:t>“How many votes are enough to guarantee election?”</a:t>
            </a:r>
            <a:endParaRPr sz="2400" b="1"/>
          </a:p>
          <a:p>
            <a:r>
              <a:rPr sz="2400"/>
              <a:t>That minimum is the</a:t>
            </a:r>
            <a:r>
              <a:rPr sz="2400" b="1"/>
              <a:t> quota.</a:t>
            </a:r>
            <a:endParaRPr sz="2400" b="1"/>
          </a:p>
        </p:txBody>
      </p:sp>
      <p:sp>
        <p:nvSpPr>
          <p:cNvPr id="4" name="Text Box 3"/>
          <p:cNvSpPr txBox="1"/>
          <p:nvPr/>
        </p:nvSpPr>
        <p:spPr>
          <a:xfrm>
            <a:off x="3796030" y="3324543"/>
            <a:ext cx="5080000" cy="460375"/>
          </a:xfrm>
          <a:prstGeom prst="rect">
            <a:avLst/>
          </a:prstGeom>
        </p:spPr>
        <p:txBody>
          <a:bodyPr>
            <a:spAutoFit/>
          </a:bodyPr>
          <a:p>
            <a:r>
              <a:rPr sz="2400" b="1"/>
              <a:t>Droop quota formula</a:t>
            </a:r>
            <a:endParaRPr sz="2400" b="1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82265" y="4302760"/>
            <a:ext cx="2600325" cy="10953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6980" y="3970655"/>
            <a:ext cx="4953000" cy="160972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1036955" y="3136900"/>
            <a:ext cx="10148570" cy="119888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3600"/>
              <a:t>Count 1st pref → Elect ≥ quota → Transfer surplus → Eliminate last → Transfer → Repeat</a:t>
            </a:r>
            <a:endParaRPr sz="36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231775" y="228283"/>
            <a:ext cx="5080000" cy="521970"/>
          </a:xfrm>
          <a:prstGeom prst="rect">
            <a:avLst/>
          </a:prstGeom>
        </p:spPr>
        <p:txBody>
          <a:bodyPr>
            <a:spAutoFit/>
          </a:bodyPr>
          <a:p>
            <a:r>
              <a:rPr sz="2800" b="1"/>
              <a:t>Clear Worked Example</a:t>
            </a:r>
            <a:endParaRPr sz="2800" b="1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40305" y="1963420"/>
            <a:ext cx="7163435" cy="287210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 Box 4"/>
          <p:cNvSpPr txBox="1"/>
          <p:nvPr/>
        </p:nvSpPr>
        <p:spPr>
          <a:xfrm>
            <a:off x="629285" y="742950"/>
            <a:ext cx="10725150" cy="469392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What is Proportional Representation?</a:t>
            </a:r>
            <a:endParaRPr sz="2400" b="1"/>
          </a:p>
          <a:p>
            <a:pPr>
              <a:spcAft>
                <a:spcPct val="60000"/>
              </a:spcAft>
            </a:pPr>
            <a:endParaRPr sz="2400" b="1"/>
          </a:p>
          <a:p>
            <a:pPr>
              <a:buFont typeface="Arial" panose="020B0604020202020204"/>
              <a:buChar char="•"/>
            </a:pPr>
            <a:r>
              <a:rPr sz="2400"/>
              <a:t>Proportional Representation (PR) is an electoral system.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It was developed in the 19th century.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It was adopted by many European democracies in the early 20th century.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Countries like the UK and France mostly did not adopt it.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Today, PR is widely used for national parliamentary elections in many countries.</a:t>
            </a:r>
            <a:endParaRPr sz="2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42845" y="128270"/>
            <a:ext cx="7305675" cy="660082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63395" y="371475"/>
            <a:ext cx="7996555" cy="5643245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9800" y="442595"/>
            <a:ext cx="9716135" cy="562737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358775" y="299720"/>
            <a:ext cx="107753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/>
              <a:t>Transfer of Surplus Votes</a:t>
            </a:r>
            <a:endParaRPr lang="en-US" sz="2400" b="1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78255" y="1449070"/>
            <a:ext cx="10145395" cy="4168775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790" y="688340"/>
            <a:ext cx="11212195" cy="546989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93315" y="274955"/>
            <a:ext cx="6736080" cy="598551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503555" y="343218"/>
            <a:ext cx="5080000" cy="460375"/>
          </a:xfrm>
          <a:prstGeom prst="rect">
            <a:avLst/>
          </a:prstGeom>
        </p:spPr>
        <p:txBody>
          <a:bodyPr>
            <a:spAutoFit/>
          </a:bodyPr>
          <a:p>
            <a:r>
              <a:rPr sz="2400" b="1"/>
              <a:t>Updated Totals After Surplus Transfer</a:t>
            </a:r>
            <a:endParaRPr sz="2400" b="1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2505" y="947420"/>
            <a:ext cx="4991100" cy="271399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845" y="3941445"/>
            <a:ext cx="7362825" cy="272415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680720" y="511175"/>
            <a:ext cx="6438900" cy="58356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3200" b="1"/>
              <a:t>Step </a:t>
            </a:r>
            <a:r>
              <a:rPr lang="en-US" sz="3200" b="1"/>
              <a:t>5</a:t>
            </a:r>
            <a:r>
              <a:rPr sz="3200" b="1"/>
              <a:t>: Check for Quota</a:t>
            </a:r>
            <a:r>
              <a:rPr lang="en-US" sz="3200" b="1"/>
              <a:t> again</a:t>
            </a:r>
            <a:endParaRPr lang="en-US" sz="3200" b="1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85570" y="1410970"/>
            <a:ext cx="8365490" cy="461899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869315" y="511175"/>
            <a:ext cx="10055225" cy="58356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3200" b="1"/>
              <a:t>Transfer of Eliminated Candidate’s Votes</a:t>
            </a:r>
            <a:endParaRPr sz="3200" b="1"/>
          </a:p>
        </p:txBody>
      </p:sp>
      <p:sp>
        <p:nvSpPr>
          <p:cNvPr id="3" name="Text Box 2"/>
          <p:cNvSpPr txBox="1"/>
          <p:nvPr/>
        </p:nvSpPr>
        <p:spPr>
          <a:xfrm>
            <a:off x="869315" y="1341120"/>
            <a:ext cx="10598150" cy="82994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2400"/>
              <a:t>E’s votes transfer at their current value.</a:t>
            </a:r>
            <a:endParaRPr sz="2400"/>
          </a:p>
          <a:p>
            <a:r>
              <a:rPr sz="2400"/>
              <a:t>Since E’s votes were first preference votes, they each count as 1.00000.</a:t>
            </a:r>
            <a:endParaRPr sz="24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6290" y="2299970"/>
            <a:ext cx="3587750" cy="17602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365" y="2399030"/>
            <a:ext cx="3463290" cy="17259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7115" y="4352925"/>
            <a:ext cx="2407920" cy="2155825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2741930" y="2461260"/>
            <a:ext cx="10086975" cy="2061210"/>
          </a:xfrm>
          <a:prstGeom prst="rect">
            <a:avLst/>
          </a:prstGeom>
        </p:spPr>
        <p:txBody>
          <a:bodyPr wrap="square">
            <a:spAutoFit/>
          </a:bodyPr>
          <a:p>
            <a:pPr algn="just"/>
            <a:r>
              <a:rPr sz="3200"/>
              <a:t>C has now exceeded quota.</a:t>
            </a:r>
            <a:endParaRPr sz="3200"/>
          </a:p>
          <a:p>
            <a:pPr algn="just"/>
            <a:r>
              <a:rPr sz="3200"/>
              <a:t>C is declared elected.</a:t>
            </a:r>
            <a:endParaRPr sz="3200"/>
          </a:p>
          <a:p>
            <a:pPr algn="just"/>
            <a:r>
              <a:rPr sz="3200"/>
              <a:t>Seats filled:</a:t>
            </a:r>
            <a:r>
              <a:rPr lang="en-US" sz="3200"/>
              <a:t> </a:t>
            </a:r>
            <a:r>
              <a:rPr sz="3200"/>
              <a:t>A</a:t>
            </a:r>
            <a:r>
              <a:rPr lang="en-US" sz="3200"/>
              <a:t> and C</a:t>
            </a:r>
            <a:endParaRPr sz="3200"/>
          </a:p>
          <a:p>
            <a:pPr algn="just"/>
            <a:r>
              <a:rPr sz="3200"/>
              <a:t>One seat remains.</a:t>
            </a:r>
            <a:endParaRPr sz="3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744220" y="2058670"/>
            <a:ext cx="10306685" cy="321627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Basic Principle of PR</a:t>
            </a:r>
            <a:endParaRPr sz="2400" b="1"/>
          </a:p>
          <a:p>
            <a:pPr>
              <a:spcAft>
                <a:spcPct val="60000"/>
              </a:spcAft>
            </a:pPr>
            <a:endParaRPr sz="2400" b="1"/>
          </a:p>
          <a:p>
            <a:pPr>
              <a:buFont typeface="Arial" panose="020B0604020202020204"/>
              <a:buChar char="•"/>
            </a:pPr>
            <a:r>
              <a:rPr sz="2400"/>
              <a:t>The main idea of PR is fairness between votes and seats.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A party’s share of seats in the legislature should match its share of votes.</a:t>
            </a:r>
            <a:endParaRPr sz="2400"/>
          </a:p>
          <a:p>
            <a:r>
              <a:rPr sz="2400"/>
              <a:t>👉 In simple words:</a:t>
            </a:r>
            <a:endParaRPr sz="2400"/>
          </a:p>
          <a:p>
            <a:r>
              <a:rPr sz="2400"/>
              <a:t> If a party gets X% of votes, it should get about X% of seats.</a:t>
            </a:r>
            <a:endParaRPr sz="24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3754755" y="500698"/>
            <a:ext cx="5080000" cy="645160"/>
          </a:xfrm>
          <a:prstGeom prst="rect">
            <a:avLst/>
          </a:prstGeom>
        </p:spPr>
        <p:txBody>
          <a:bodyPr>
            <a:spAutoFit/>
          </a:bodyPr>
          <a:p>
            <a:r>
              <a:rPr sz="3600" b="1"/>
              <a:t>Transfer of C’s Surplus</a:t>
            </a:r>
            <a:endParaRPr sz="3600" b="1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11095" y="1213485"/>
            <a:ext cx="6972935" cy="4698365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7960" y="720090"/>
            <a:ext cx="8513445" cy="497205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357505" y="292100"/>
            <a:ext cx="4556760" cy="1911350"/>
          </a:xfrm>
          <a:prstGeom prst="rect">
            <a:avLst/>
          </a:prstGeom>
        </p:spPr>
        <p:txBody>
          <a:bodyPr>
            <a:noAutofit/>
          </a:bodyPr>
          <a:p>
            <a:pPr>
              <a:spcAft>
                <a:spcPct val="60000"/>
              </a:spcAft>
            </a:pPr>
            <a:r>
              <a:rPr sz="3200" b="1"/>
              <a:t>Step 6: Election Complete</a:t>
            </a:r>
            <a:endParaRPr sz="3200" b="1"/>
          </a:p>
          <a:p>
            <a:r>
              <a:rPr sz="3200"/>
              <a:t>Seats filled:</a:t>
            </a:r>
            <a:endParaRPr sz="3200"/>
          </a:p>
          <a:p>
            <a:r>
              <a:rPr sz="3200"/>
              <a:t>✔ A</a:t>
            </a:r>
            <a:endParaRPr sz="3200"/>
          </a:p>
          <a:p>
            <a:r>
              <a:rPr sz="3200"/>
              <a:t> ✔ C</a:t>
            </a:r>
            <a:endParaRPr sz="3200"/>
          </a:p>
          <a:p>
            <a:r>
              <a:rPr sz="3200"/>
              <a:t> ✔ B</a:t>
            </a:r>
            <a:endParaRPr sz="3200"/>
          </a:p>
          <a:p>
            <a:r>
              <a:rPr sz="3200"/>
              <a:t>Total seats = 3.</a:t>
            </a:r>
            <a:endParaRPr sz="3200"/>
          </a:p>
        </p:txBody>
      </p:sp>
      <p:sp>
        <p:nvSpPr>
          <p:cNvPr id="3" name="Text Box 2"/>
          <p:cNvSpPr txBox="1"/>
          <p:nvPr/>
        </p:nvSpPr>
        <p:spPr>
          <a:xfrm>
            <a:off x="577215" y="3803015"/>
            <a:ext cx="10494645" cy="267652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2400"/>
              <a:t>This process continues until:</a:t>
            </a:r>
            <a:endParaRPr sz="2400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Another candidate reaches the quota, OR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The number of remaining candidates equals the number of remaining seats.</a:t>
            </a:r>
            <a:endParaRPr sz="2400"/>
          </a:p>
          <a:p>
            <a:r>
              <a:rPr sz="2400"/>
              <a:t>In the final stage, a candidate may be elected with slightly more or slightly less than quota depending on the situation.</a:t>
            </a:r>
            <a:endParaRPr sz="24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3758565" y="1024255"/>
            <a:ext cx="4064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/>
              <a:t>Alternative Scenario</a:t>
            </a:r>
            <a:endParaRPr lang="en-US" sz="2400" b="1"/>
          </a:p>
        </p:txBody>
      </p:sp>
      <p:sp>
        <p:nvSpPr>
          <p:cNvPr id="3" name="Text Box 2"/>
          <p:cNvSpPr txBox="1"/>
          <p:nvPr/>
        </p:nvSpPr>
        <p:spPr>
          <a:xfrm>
            <a:off x="1861820" y="3176905"/>
            <a:ext cx="7724775" cy="64516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3600" b="1"/>
              <a:t>What if C gets exactly the quota (16)?</a:t>
            </a:r>
            <a:endParaRPr sz="3600" b="1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900430" y="621030"/>
            <a:ext cx="10558145" cy="5648325"/>
          </a:xfrm>
          <a:prstGeom prst="rect">
            <a:avLst/>
          </a:prstGeom>
        </p:spPr>
        <p:txBody>
          <a:bodyPr>
            <a:noAutofit/>
          </a:bodyPr>
          <a:p>
            <a:pPr algn="just"/>
            <a:r>
              <a:rPr lang="en-US" sz="2400"/>
              <a:t>Some Facts on the Droop Quota</a:t>
            </a:r>
            <a:endParaRPr lang="en-US" sz="2400"/>
          </a:p>
          <a:p>
            <a:pPr algn="just"/>
            <a:endParaRPr lang="en-US" sz="2400"/>
          </a:p>
          <a:p>
            <a:pPr algn="just"/>
            <a:endParaRPr sz="2400"/>
          </a:p>
          <a:p>
            <a:pPr algn="just"/>
            <a:endParaRPr sz="2400"/>
          </a:p>
          <a:p>
            <a:pPr algn="just"/>
            <a:r>
              <a:rPr sz="2800"/>
              <a:t>It’s named after </a:t>
            </a:r>
            <a:r>
              <a:rPr sz="2800" b="1"/>
              <a:t>Henry Richmond Droop</a:t>
            </a:r>
            <a:r>
              <a:rPr sz="2800"/>
              <a:t> (1831–1884), an English mathematician and lawyer who specialized in election systems.</a:t>
            </a:r>
            <a:endParaRPr sz="2800"/>
          </a:p>
          <a:p>
            <a:pPr algn="just"/>
            <a:r>
              <a:rPr sz="2800"/>
              <a:t>While a man named Thomas Hare originally came up with a simpler quota, Droop realized that Hare’s version was actually </a:t>
            </a:r>
            <a:r>
              <a:rPr sz="2800" i="1"/>
              <a:t>too high</a:t>
            </a:r>
            <a:r>
              <a:rPr sz="2800"/>
              <a:t> and made it harder to fill all the seats. Droop refined the math in 1868 to create the most efficient "magic number" possible.</a:t>
            </a:r>
            <a:endParaRPr sz="2800"/>
          </a:p>
          <a:p>
            <a:pPr algn="just"/>
            <a:endParaRPr sz="2400"/>
          </a:p>
          <a:p>
            <a:pPr algn="just"/>
            <a:endParaRPr lang="en-US" altLang="en-US" sz="24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9820" y="1343025"/>
            <a:ext cx="9991725" cy="4171950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1098550" y="1925320"/>
            <a:ext cx="775081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4800"/>
              <a:t>Use of the STV in Rajya Sabha Elections</a:t>
            </a:r>
            <a:endParaRPr lang="en-US" sz="48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 Box 4"/>
          <p:cNvSpPr txBox="1"/>
          <p:nvPr/>
        </p:nvSpPr>
        <p:spPr>
          <a:xfrm>
            <a:off x="644525" y="384810"/>
            <a:ext cx="10751185" cy="4632325"/>
          </a:xfrm>
          <a:prstGeom prst="rect">
            <a:avLst/>
          </a:prstGeom>
        </p:spPr>
        <p:txBody>
          <a:bodyPr>
            <a:noAutofit/>
          </a:bodyPr>
          <a:p>
            <a:pPr>
              <a:spcAft>
                <a:spcPct val="60000"/>
              </a:spcAft>
            </a:pPr>
            <a:r>
              <a:rPr sz="2800" b="1"/>
              <a:t>Hypothetical Scenario: A Rajya Sabha Seat from Assam Becomes Vacant</a:t>
            </a:r>
            <a:endParaRPr sz="2800" b="1"/>
          </a:p>
          <a:p>
            <a:r>
              <a:rPr sz="2800"/>
              <a:t>Suppose:</a:t>
            </a:r>
            <a:endParaRPr sz="2800"/>
          </a:p>
          <a:p>
            <a:endParaRPr sz="2800"/>
          </a:p>
          <a:p>
            <a:pPr>
              <a:buFont typeface="Arial" panose="020B0604020202020204"/>
              <a:buChar char="•"/>
            </a:pPr>
            <a:r>
              <a:rPr sz="2800"/>
              <a:t>One Rajya Sabha member representing Assam completes their 6-year term.</a:t>
            </a:r>
            <a:endParaRPr sz="2800"/>
          </a:p>
          <a:p>
            <a:pPr>
              <a:buFont typeface="Arial" panose="020B0604020202020204"/>
              <a:buChar char="•"/>
            </a:pPr>
            <a:endParaRPr sz="2800"/>
          </a:p>
          <a:p>
            <a:pPr>
              <a:buFont typeface="Arial" panose="020B0604020202020204"/>
              <a:buChar char="•"/>
            </a:pPr>
            <a:r>
              <a:rPr sz="2800"/>
              <a:t>That seat now has to be filled.</a:t>
            </a:r>
            <a:endParaRPr sz="28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432435" y="361315"/>
            <a:ext cx="11210290" cy="4069080"/>
          </a:xfrm>
          <a:prstGeom prst="rect">
            <a:avLst/>
          </a:prstGeom>
        </p:spPr>
        <p:txBody>
          <a:bodyPr>
            <a:noAutofit/>
          </a:bodyPr>
          <a:p>
            <a:pPr>
              <a:spcAft>
                <a:spcPct val="60000"/>
              </a:spcAft>
            </a:pPr>
            <a:r>
              <a:rPr sz="2400" b="1"/>
              <a:t>Step 1: Identify the Voters</a:t>
            </a:r>
            <a:endParaRPr sz="2400" b="1"/>
          </a:p>
          <a:p>
            <a:pPr>
              <a:buFont typeface="Arial" panose="020B0604020202020204"/>
              <a:buChar char="•"/>
            </a:pPr>
            <a:r>
              <a:rPr sz="2400"/>
              <a:t>Assam Assembly has 126 MLAs.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These 126 MLAs form the electoral college.</a:t>
            </a:r>
            <a:endParaRPr sz="2400"/>
          </a:p>
        </p:txBody>
      </p:sp>
      <p:sp>
        <p:nvSpPr>
          <p:cNvPr id="5" name="Text Box 4"/>
          <p:cNvSpPr txBox="1"/>
          <p:nvPr/>
        </p:nvSpPr>
        <p:spPr>
          <a:xfrm>
            <a:off x="631825" y="2505710"/>
            <a:ext cx="5080000" cy="1469390"/>
          </a:xfrm>
          <a:prstGeom prst="rect">
            <a:avLst/>
          </a:prstGeom>
        </p:spPr>
        <p:txBody>
          <a:bodyPr>
            <a:spAutoFit/>
          </a:bodyPr>
          <a:p>
            <a:pPr>
              <a:spcAft>
                <a:spcPct val="60000"/>
              </a:spcAft>
            </a:pPr>
            <a:r>
              <a:rPr sz="2400" b="1"/>
              <a:t>Step 2: Suppose 1 Seat is to Be Filled</a:t>
            </a:r>
            <a:endParaRPr sz="2400" b="1"/>
          </a:p>
          <a:p>
            <a:r>
              <a:rPr sz="2400"/>
              <a:t>If only 1 seat is vacant:</a:t>
            </a:r>
            <a:endParaRPr sz="2400"/>
          </a:p>
          <a:p>
            <a:endParaRPr sz="240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5510" y="3975100"/>
            <a:ext cx="6810375" cy="2676525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539115" y="465455"/>
            <a:ext cx="10984865" cy="4117340"/>
          </a:xfrm>
          <a:prstGeom prst="rect">
            <a:avLst/>
          </a:prstGeom>
        </p:spPr>
        <p:txBody>
          <a:bodyPr>
            <a:noAutofit/>
          </a:bodyPr>
          <a:p>
            <a:pPr>
              <a:spcAft>
                <a:spcPct val="60000"/>
              </a:spcAft>
            </a:pPr>
            <a:r>
              <a:rPr sz="3200" b="1"/>
              <a:t>Ballot Structure (How MLAs Vote)</a:t>
            </a:r>
            <a:endParaRPr sz="3200" b="1"/>
          </a:p>
          <a:p>
            <a:pPr>
              <a:buFont typeface="Arial" panose="020B0604020202020204"/>
              <a:buChar char="•"/>
            </a:pPr>
            <a:r>
              <a:rPr sz="3200"/>
              <a:t>MLAs do not vote separately for each seat.</a:t>
            </a:r>
            <a:endParaRPr sz="3200"/>
          </a:p>
          <a:p>
            <a:pPr>
              <a:buFont typeface="Arial" panose="020B0604020202020204"/>
              <a:buChar char="•"/>
            </a:pPr>
            <a:endParaRPr sz="3200"/>
          </a:p>
          <a:p>
            <a:pPr>
              <a:buFont typeface="Arial" panose="020B0604020202020204"/>
              <a:buChar char="•"/>
            </a:pPr>
            <a:r>
              <a:rPr sz="3200"/>
              <a:t>Instead, they rank candidates in order of preference:</a:t>
            </a:r>
            <a:endParaRPr sz="3200"/>
          </a:p>
          <a:p>
            <a:r>
              <a:rPr sz="3200"/>
              <a:t>1 → First preference</a:t>
            </a:r>
            <a:endParaRPr sz="3200"/>
          </a:p>
          <a:p>
            <a:r>
              <a:rPr sz="3200"/>
              <a:t> 2 → Second preference</a:t>
            </a:r>
            <a:endParaRPr sz="3200"/>
          </a:p>
          <a:p>
            <a:r>
              <a:rPr sz="3200"/>
              <a:t> 3 → Third preference</a:t>
            </a:r>
            <a:endParaRPr sz="3200"/>
          </a:p>
          <a:p>
            <a:endParaRPr sz="3200"/>
          </a:p>
          <a:p>
            <a:pPr>
              <a:buFont typeface="Arial" panose="020B0604020202020204"/>
              <a:buChar char="•"/>
            </a:pPr>
            <a:r>
              <a:rPr sz="3200"/>
              <a:t>Giving second or later preferences is optional.</a:t>
            </a:r>
            <a:endParaRPr sz="3200"/>
          </a:p>
          <a:p>
            <a:r>
              <a:rPr sz="3200"/>
              <a:t>This is called an </a:t>
            </a:r>
            <a:r>
              <a:rPr sz="3200" b="1"/>
              <a:t>ordinal ballot system.</a:t>
            </a:r>
            <a:endParaRPr sz="3200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734060" y="1451610"/>
            <a:ext cx="10588625" cy="395541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Why PR was Introduced</a:t>
            </a:r>
            <a:endParaRPr sz="2400" b="1"/>
          </a:p>
          <a:p>
            <a:pPr>
              <a:spcAft>
                <a:spcPct val="60000"/>
              </a:spcAft>
            </a:pPr>
            <a:endParaRPr sz="2400" b="1"/>
          </a:p>
          <a:p>
            <a:pPr>
              <a:buFont typeface="Arial" panose="020B0604020202020204"/>
              <a:buChar char="•"/>
            </a:pPr>
            <a:r>
              <a:rPr sz="2400"/>
              <a:t>To reduce unfairness seen in majority systems like FPTP.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To avoid situations where: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 lvl="1">
              <a:buFont typeface="Arial" panose="020B0604020202020204"/>
              <a:buChar char="◦"/>
            </a:pPr>
            <a:r>
              <a:rPr sz="2400"/>
              <a:t>A party gets many votes but very few seats.</a:t>
            </a:r>
            <a:endParaRPr sz="2400"/>
          </a:p>
          <a:p>
            <a:pPr lvl="1">
              <a:buFont typeface="Arial" panose="020B0604020202020204"/>
              <a:buChar char="◦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To ensure better representation of all political opinions.</a:t>
            </a:r>
            <a:endParaRPr sz="240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597535" y="739775"/>
            <a:ext cx="10821035" cy="580199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Open Ballot System in Rajya Sabha Elections</a:t>
            </a:r>
            <a:endParaRPr sz="2400" b="1"/>
          </a:p>
          <a:p>
            <a:r>
              <a:rPr sz="2400"/>
              <a:t>Meaning</a:t>
            </a:r>
            <a:endParaRPr sz="2400"/>
          </a:p>
          <a:p>
            <a:r>
              <a:rPr sz="2400"/>
              <a:t> In Rajya Sabha elections, voting by MLAs is not completely secret. It follows an open ballot system, where party MLAs must disclose their vote to their party’s authorized agent.</a:t>
            </a:r>
            <a:endParaRPr sz="2400"/>
          </a:p>
          <a:p>
            <a:pPr>
              <a:spcAft>
                <a:spcPct val="60000"/>
              </a:spcAft>
            </a:pPr>
            <a:r>
              <a:rPr sz="2400" b="1"/>
              <a:t>How It Works</a:t>
            </a:r>
            <a:endParaRPr sz="2400" b="1"/>
          </a:p>
          <a:p>
            <a:pPr>
              <a:buFont typeface="Arial" panose="020B0604020202020204"/>
              <a:buChar char="•"/>
            </a:pPr>
            <a:r>
              <a:rPr sz="2400"/>
              <a:t>MLAs rank candidates in order of preference under the Single Transferable Vote (STV) system.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A party MLA must show the marked ballot paper to the authorized agent of their own political party.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The agent can only verify the vote; they cannot direct or influence voting at that moment.</a:t>
            </a:r>
            <a:endParaRPr sz="24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620395" y="532130"/>
            <a:ext cx="10974705" cy="3927475"/>
          </a:xfrm>
          <a:prstGeom prst="rect">
            <a:avLst/>
          </a:prstGeom>
        </p:spPr>
        <p:txBody>
          <a:bodyPr>
            <a:noAutofit/>
          </a:bodyPr>
          <a:p>
            <a:pPr algn="just">
              <a:spcAft>
                <a:spcPct val="60000"/>
              </a:spcAft>
            </a:pPr>
            <a:r>
              <a:rPr sz="2800" b="1"/>
              <a:t>Rules</a:t>
            </a:r>
            <a:endParaRPr sz="2800" b="1"/>
          </a:p>
          <a:p>
            <a:pPr algn="just">
              <a:buFont typeface="Arial" panose="020B0604020202020204"/>
              <a:buChar char="•"/>
            </a:pPr>
            <a:r>
              <a:rPr sz="2800"/>
              <a:t>If a party MLA refuses to show the ballot to their party agent, the vote becomes invalid.</a:t>
            </a:r>
            <a:endParaRPr sz="2800"/>
          </a:p>
          <a:p>
            <a:pPr algn="just">
              <a:buFont typeface="Arial" panose="020B0604020202020204"/>
              <a:buChar char="•"/>
            </a:pPr>
            <a:endParaRPr sz="2800"/>
          </a:p>
          <a:p>
            <a:pPr algn="just">
              <a:buFont typeface="Arial" panose="020B0604020202020204"/>
              <a:buChar char="•"/>
            </a:pPr>
            <a:r>
              <a:rPr sz="2800"/>
              <a:t>An independent MLA must not show their ballot to anyone; doing so makes the vote invalid.</a:t>
            </a:r>
            <a:endParaRPr sz="2800"/>
          </a:p>
          <a:p>
            <a:pPr algn="just">
              <a:buFont typeface="Arial" panose="020B0604020202020204"/>
              <a:buChar char="•"/>
            </a:pPr>
            <a:endParaRPr sz="2800"/>
          </a:p>
          <a:p>
            <a:pPr algn="just">
              <a:buFont typeface="Arial" panose="020B0604020202020204"/>
              <a:buChar char="•"/>
            </a:pPr>
            <a:r>
              <a:rPr sz="2800"/>
              <a:t>A party MLA cannot show the ballot to an agent of another political party; this also invalidates the vote.</a:t>
            </a:r>
            <a:endParaRPr sz="280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421005" y="541020"/>
            <a:ext cx="11174095" cy="5532120"/>
          </a:xfrm>
          <a:prstGeom prst="rect">
            <a:avLst/>
          </a:prstGeom>
        </p:spPr>
        <p:txBody>
          <a:bodyPr wrap="square">
            <a:spAutoFit/>
          </a:bodyPr>
          <a:p>
            <a:pPr algn="just">
              <a:spcAft>
                <a:spcPct val="60000"/>
              </a:spcAft>
            </a:pPr>
            <a:r>
              <a:rPr sz="2400" b="1"/>
              <a:t>Why Was Open Ballot Introduced?</a:t>
            </a:r>
            <a:endParaRPr sz="2400" b="1"/>
          </a:p>
          <a:p>
            <a:pPr algn="just"/>
            <a:r>
              <a:rPr sz="2400"/>
              <a:t>It was introduced in 2003 to stop cross-voting and bribery.</a:t>
            </a:r>
            <a:endParaRPr sz="2400"/>
          </a:p>
          <a:p>
            <a:pPr algn="just"/>
            <a:r>
              <a:rPr sz="2400"/>
              <a:t>Earlier, Rajya Sabha voting was secret.</a:t>
            </a:r>
            <a:endParaRPr sz="2400"/>
          </a:p>
          <a:p>
            <a:pPr algn="just"/>
            <a:r>
              <a:rPr sz="2400"/>
              <a:t>This led to:</a:t>
            </a:r>
            <a:endParaRPr sz="2400"/>
          </a:p>
          <a:p>
            <a:pPr algn="just"/>
            <a:endParaRPr sz="2400"/>
          </a:p>
          <a:p>
            <a:pPr algn="just">
              <a:buFont typeface="Arial" panose="020B0604020202020204"/>
              <a:buChar char="•"/>
            </a:pPr>
            <a:r>
              <a:rPr sz="2400"/>
              <a:t>MLAs secretly voting against their own party</a:t>
            </a:r>
            <a:endParaRPr sz="2400"/>
          </a:p>
          <a:p>
            <a:pPr algn="just">
              <a:buFont typeface="Arial" panose="020B0604020202020204"/>
              <a:buChar char="•"/>
            </a:pPr>
            <a:endParaRPr sz="2400"/>
          </a:p>
          <a:p>
            <a:pPr algn="just">
              <a:buFont typeface="Arial" panose="020B0604020202020204"/>
              <a:buChar char="•"/>
            </a:pPr>
            <a:r>
              <a:rPr sz="2400"/>
              <a:t>Horse-trading</a:t>
            </a:r>
            <a:endParaRPr sz="2400"/>
          </a:p>
          <a:p>
            <a:pPr algn="just">
              <a:buFont typeface="Arial" panose="020B0604020202020204"/>
              <a:buChar char="•"/>
            </a:pPr>
            <a:endParaRPr sz="2400"/>
          </a:p>
          <a:p>
            <a:pPr algn="just">
              <a:buFont typeface="Arial" panose="020B0604020202020204"/>
              <a:buChar char="•"/>
            </a:pPr>
            <a:r>
              <a:rPr sz="2400"/>
              <a:t>Bribery</a:t>
            </a:r>
            <a:endParaRPr sz="2400"/>
          </a:p>
          <a:p>
            <a:pPr algn="just">
              <a:buFont typeface="Arial" panose="020B0604020202020204"/>
              <a:buChar char="•"/>
            </a:pPr>
            <a:endParaRPr sz="2400"/>
          </a:p>
          <a:p>
            <a:pPr algn="just">
              <a:buFont typeface="Arial" panose="020B0604020202020204"/>
              <a:buChar char="•"/>
            </a:pPr>
            <a:r>
              <a:rPr sz="2400"/>
              <a:t>Corruption in indirect elections</a:t>
            </a:r>
            <a:endParaRPr sz="2400"/>
          </a:p>
          <a:p>
            <a:pPr algn="just"/>
            <a:r>
              <a:rPr sz="2400"/>
              <a:t>So Parliament amended the law to make it “open”.</a:t>
            </a:r>
            <a:endParaRPr sz="2400"/>
          </a:p>
          <a:p>
            <a:pPr algn="just">
              <a:spcAft>
                <a:spcPct val="60000"/>
              </a:spcAft>
            </a:pPr>
            <a:endParaRPr sz="240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535940" y="413385"/>
            <a:ext cx="10873740" cy="52806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spcAft>
                <a:spcPct val="60000"/>
              </a:spcAft>
            </a:pPr>
            <a:r>
              <a:rPr sz="2000" b="1">
                <a:sym typeface="+mn-ea"/>
              </a:rPr>
              <a:t>Conceptual Logic</a:t>
            </a:r>
            <a:endParaRPr sz="2000" b="1"/>
          </a:p>
          <a:p>
            <a:r>
              <a:rPr sz="2000">
                <a:sym typeface="+mn-ea"/>
              </a:rPr>
              <a:t>Rajya Sabha election is:</a:t>
            </a:r>
            <a:endParaRPr sz="2000"/>
          </a:p>
          <a:p>
            <a:endParaRPr sz="2000"/>
          </a:p>
          <a:p>
            <a:pPr>
              <a:buFont typeface="Arial" panose="020B0604020202020204"/>
              <a:buChar char="•"/>
            </a:pPr>
            <a:r>
              <a:rPr sz="2000">
                <a:sym typeface="+mn-ea"/>
              </a:rPr>
              <a:t>Not an election of conscience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>
                <a:sym typeface="+mn-ea"/>
              </a:rPr>
              <a:t>Not a general public mandate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>
                <a:sym typeface="+mn-ea"/>
              </a:rPr>
              <a:t>It reflects party strength in Assembly</a:t>
            </a:r>
            <a:endParaRPr sz="2000">
              <a:sym typeface="+mn-ea"/>
            </a:endParaRPr>
          </a:p>
          <a:p>
            <a:pPr>
              <a:buFont typeface="Arial" panose="020B0604020202020204"/>
              <a:buChar char="•"/>
            </a:pPr>
            <a:endParaRPr sz="2000"/>
          </a:p>
          <a:p>
            <a:r>
              <a:rPr sz="2000" b="1">
                <a:sym typeface="+mn-ea"/>
              </a:rPr>
              <a:t>So the law prioritizes:</a:t>
            </a:r>
            <a:endParaRPr sz="2000" b="1"/>
          </a:p>
          <a:p>
            <a:endParaRPr sz="2000"/>
          </a:p>
          <a:p>
            <a:pPr>
              <a:buFont typeface="Arial" panose="020B0604020202020204"/>
              <a:buChar char="•"/>
            </a:pPr>
            <a:r>
              <a:rPr sz="2000">
                <a:sym typeface="+mn-ea"/>
              </a:rPr>
              <a:t>Party discipline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>
                <a:sym typeface="+mn-ea"/>
              </a:rPr>
              <a:t>Stability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>
                <a:sym typeface="+mn-ea"/>
              </a:rPr>
              <a:t>Anti-corruption safeguards</a:t>
            </a:r>
            <a:r>
              <a:rPr lang="en-US" sz="2000">
                <a:sym typeface="+mn-ea"/>
              </a:rPr>
              <a:t> </a:t>
            </a:r>
            <a:endParaRPr lang="en-US" sz="2000">
              <a:sym typeface="+mn-ea"/>
            </a:endParaRPr>
          </a:p>
          <a:p>
            <a:pPr>
              <a:buFont typeface="Arial" panose="020B0604020202020204"/>
              <a:buChar char="•"/>
            </a:pPr>
            <a:r>
              <a:rPr sz="2000">
                <a:sym typeface="+mn-ea"/>
              </a:rPr>
              <a:t>Over secrecy.</a:t>
            </a:r>
            <a:endParaRPr lang="en-US" sz="2000">
              <a:sym typeface="+mn-ea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1007745" y="704850"/>
            <a:ext cx="7628255" cy="524383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3200" b="1"/>
              <a:t>Where else is STV used internationally?</a:t>
            </a:r>
            <a:endParaRPr sz="3200" b="1"/>
          </a:p>
          <a:p>
            <a:pPr>
              <a:spcAft>
                <a:spcPct val="60000"/>
              </a:spcAft>
            </a:pPr>
            <a:endParaRPr sz="3200" b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sz="3200"/>
              <a:t>Senate of Australia.</a:t>
            </a:r>
            <a:endParaRPr sz="3200"/>
          </a:p>
          <a:p>
            <a:pPr lvl="1">
              <a:buFont typeface="Arial" panose="020B0604020202020204"/>
              <a:buChar char="◦"/>
            </a:pPr>
            <a:endParaRPr sz="32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sz="3200"/>
              <a:t> Parliamentary elections in Ireland</a:t>
            </a:r>
            <a:endParaRPr sz="3200"/>
          </a:p>
          <a:p>
            <a:pPr>
              <a:buFont typeface="Arial" panose="020B0604020202020204"/>
              <a:buChar char="•"/>
            </a:pPr>
            <a:endParaRPr sz="32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sz="3200"/>
              <a:t> Parliamentary elections in Malta</a:t>
            </a:r>
            <a:endParaRPr sz="3200"/>
          </a:p>
          <a:p>
            <a:pPr>
              <a:buFont typeface="Arial" panose="020B0604020202020204"/>
              <a:buChar char="•"/>
            </a:pPr>
            <a:endParaRPr sz="3200"/>
          </a:p>
          <a:p>
            <a:pPr lvl="1">
              <a:buFont typeface="Arial" panose="020B0604020202020204"/>
              <a:buChar char="◦"/>
            </a:pPr>
            <a:endParaRPr sz="320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4363085" y="2547620"/>
            <a:ext cx="406400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4000"/>
              <a:t>List System</a:t>
            </a:r>
            <a:endParaRPr lang="en-US" sz="400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573405" y="810260"/>
            <a:ext cx="10904855" cy="516255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1. What is the List System?</a:t>
            </a:r>
            <a:endParaRPr sz="2400" b="1"/>
          </a:p>
          <a:p>
            <a:r>
              <a:rPr sz="2400"/>
              <a:t>The List System is a form of Proportional Representation (PR).</a:t>
            </a:r>
            <a:endParaRPr sz="2400"/>
          </a:p>
          <a:p>
            <a:r>
              <a:rPr sz="2400"/>
              <a:t>In this system:</a:t>
            </a:r>
            <a:endParaRPr sz="2400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People vote for political parties, not individual candidates.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Each party prepares a list of candidates in advance.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Seats in the legislature are distributed according to the percentage of votes each party receives.</a:t>
            </a:r>
            <a:endParaRPr sz="2400"/>
          </a:p>
          <a:p>
            <a:pPr indent="0">
              <a:buFont typeface="Arial" panose="020B0604020202020204"/>
              <a:buNone/>
            </a:pPr>
            <a:endParaRPr sz="2400"/>
          </a:p>
          <a:p>
            <a:r>
              <a:rPr sz="2400"/>
              <a:t>It is considered the purest form of proportional representation because seat share closely matches vote share.</a:t>
            </a:r>
            <a:endParaRPr sz="240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585470" y="317500"/>
            <a:ext cx="10786745" cy="654050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2. How Constituencies Work in List System</a:t>
            </a:r>
            <a:endParaRPr sz="2400" b="1"/>
          </a:p>
          <a:p>
            <a:r>
              <a:rPr sz="2400"/>
              <a:t>There are two main arrangements:</a:t>
            </a:r>
            <a:endParaRPr sz="2400"/>
          </a:p>
          <a:p>
            <a:pPr>
              <a:spcAft>
                <a:spcPct val="60000"/>
              </a:spcAft>
            </a:pPr>
            <a:r>
              <a:rPr sz="2400" b="1"/>
              <a:t>(A) Whole Country as One Constituency</a:t>
            </a:r>
            <a:endParaRPr sz="2400" b="1"/>
          </a:p>
          <a:p>
            <a:r>
              <a:rPr sz="2400"/>
              <a:t>The entire country is treated as a single electoral unit.</a:t>
            </a:r>
            <a:endParaRPr sz="2400"/>
          </a:p>
          <a:p>
            <a:r>
              <a:rPr sz="2400"/>
              <a:t>Example countries:</a:t>
            </a:r>
            <a:endParaRPr sz="2400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Netherlands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Israel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Slovakia</a:t>
            </a:r>
            <a:endParaRPr sz="2400"/>
          </a:p>
          <a:p>
            <a:r>
              <a:rPr sz="2400"/>
              <a:t>In this case:</a:t>
            </a:r>
            <a:endParaRPr sz="2400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All votes are counted nationally.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Seats are allocated based on total national vote share.</a:t>
            </a:r>
            <a:endParaRPr sz="240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761365" y="861695"/>
            <a:ext cx="10786745" cy="146939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(B) Multi-Member Constituencies</a:t>
            </a:r>
            <a:endParaRPr sz="2400" b="1"/>
          </a:p>
          <a:p>
            <a:r>
              <a:rPr sz="2400"/>
              <a:t>The country is divided into regions, and each region elects multiple representatives using party lists.</a:t>
            </a:r>
            <a:endParaRPr sz="240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409575" y="1391920"/>
            <a:ext cx="10692130" cy="405447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3. What Do Parties Do?</a:t>
            </a:r>
            <a:endParaRPr sz="2400" b="1"/>
          </a:p>
          <a:p>
            <a:r>
              <a:rPr sz="2400"/>
              <a:t>Before the election:</a:t>
            </a:r>
            <a:endParaRPr sz="2400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Each party prepares a ranked list of candidates.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The list may contain: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 lvl="1">
              <a:buFont typeface="Arial" panose="020B0604020202020204"/>
              <a:buChar char="◦"/>
            </a:pPr>
            <a:r>
              <a:rPr sz="2400"/>
              <a:t>Exactly as many names as total seats</a:t>
            </a:r>
            <a:endParaRPr sz="2400"/>
          </a:p>
          <a:p>
            <a:pPr lvl="1">
              <a:buFont typeface="Arial" panose="020B0604020202020204"/>
              <a:buChar char="◦"/>
            </a:pPr>
            <a:endParaRPr sz="2400"/>
          </a:p>
          <a:p>
            <a:r>
              <a:rPr sz="2400"/>
              <a:t>The order matters.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995045" y="626110"/>
            <a:ext cx="9899015" cy="321627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Key Objective of PR</a:t>
            </a:r>
            <a:endParaRPr sz="2400" b="1"/>
          </a:p>
          <a:p>
            <a:pPr>
              <a:spcAft>
                <a:spcPct val="60000"/>
              </a:spcAft>
            </a:pPr>
            <a:endParaRPr sz="2400" b="1"/>
          </a:p>
          <a:p>
            <a:pPr>
              <a:buFont typeface="Arial" panose="020B0604020202020204"/>
              <a:buChar char="•"/>
            </a:pPr>
            <a:r>
              <a:rPr sz="2400"/>
              <a:t>To create a close link between votes cast and seats won.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To give smaller parties a fair chance of representation.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To make the legislature more reflective of voter preferences.</a:t>
            </a:r>
            <a:endParaRPr sz="2400"/>
          </a:p>
        </p:txBody>
      </p:sp>
      <p:sp>
        <p:nvSpPr>
          <p:cNvPr id="5" name="Text Box 4"/>
          <p:cNvSpPr txBox="1"/>
          <p:nvPr/>
        </p:nvSpPr>
        <p:spPr>
          <a:xfrm>
            <a:off x="927100" y="4623435"/>
            <a:ext cx="10034905" cy="156845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sz="3200"/>
              <a:t>“</a:t>
            </a:r>
            <a:r>
              <a:rPr sz="3200"/>
              <a:t>Proportional Representation is a system where parties get seats in proportion to the votes they receive, aiming for fairness and better representation of voter preferences.</a:t>
            </a:r>
            <a:r>
              <a:rPr lang="en-US" sz="3200"/>
              <a:t>”</a:t>
            </a:r>
            <a:endParaRPr lang="en-US" sz="320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831850" y="1160145"/>
            <a:ext cx="10363200" cy="452310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2400"/>
              <a:t>Example:</a:t>
            </a:r>
            <a:endParaRPr sz="2400"/>
          </a:p>
          <a:p>
            <a:r>
              <a:rPr sz="2400"/>
              <a:t>Party A List:</a:t>
            </a:r>
            <a:endParaRPr sz="2400"/>
          </a:p>
          <a:p>
            <a:endParaRPr sz="2400"/>
          </a:p>
          <a:p>
            <a:pPr marL="457200" indent="-457200">
              <a:buAutoNum type="arabicPeriod"/>
            </a:pPr>
            <a:r>
              <a:rPr sz="2400"/>
              <a:t>Candidate X</a:t>
            </a:r>
            <a:endParaRPr sz="2400"/>
          </a:p>
          <a:p>
            <a:pPr marL="457200" indent="-457200">
              <a:buAutoNum type="arabicPeriod"/>
            </a:pPr>
            <a:endParaRPr sz="2400"/>
          </a:p>
          <a:p>
            <a:pPr marL="457200" indent="-457200">
              <a:buAutoNum type="arabicPeriod"/>
            </a:pPr>
            <a:r>
              <a:rPr sz="2400"/>
              <a:t>Candidate Y</a:t>
            </a:r>
            <a:endParaRPr sz="2400"/>
          </a:p>
          <a:p>
            <a:pPr marL="457200" indent="-457200">
              <a:buAutoNum type="arabicPeriod"/>
            </a:pPr>
            <a:endParaRPr sz="2400"/>
          </a:p>
          <a:p>
            <a:pPr marL="457200" indent="-457200">
              <a:buAutoNum type="arabicPeriod"/>
            </a:pPr>
            <a:r>
              <a:rPr sz="2400"/>
              <a:t>Candidate Z</a:t>
            </a:r>
            <a:endParaRPr sz="2400"/>
          </a:p>
          <a:p>
            <a:pPr marL="457200" indent="-457200">
              <a:buAutoNum type="arabicPeriod"/>
            </a:pPr>
            <a:endParaRPr sz="2400"/>
          </a:p>
          <a:p>
            <a:pPr marL="457200" indent="-457200">
              <a:buAutoNum type="arabicPeriod"/>
            </a:pPr>
            <a:r>
              <a:rPr sz="2400"/>
              <a:t>Candidate W</a:t>
            </a:r>
            <a:endParaRPr sz="2400"/>
          </a:p>
          <a:p>
            <a:pPr indent="0">
              <a:buNone/>
            </a:pPr>
            <a:endParaRPr sz="2400"/>
          </a:p>
          <a:p>
            <a:r>
              <a:rPr sz="2400"/>
              <a:t>If Party A wins 3 seats → Only X, Y, Z enter the legislature.</a:t>
            </a:r>
            <a:endParaRPr sz="240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644525" y="1933575"/>
            <a:ext cx="10656570" cy="331597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4. What Do Voters Actually Vote For?</a:t>
            </a:r>
            <a:endParaRPr sz="2400" b="1"/>
          </a:p>
          <a:p>
            <a:r>
              <a:rPr sz="2400"/>
              <a:t>Voters:</a:t>
            </a:r>
            <a:endParaRPr sz="2400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Do not vote for individual persons.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They vote for a party symbol or party name.</a:t>
            </a:r>
            <a:endParaRPr sz="2400"/>
          </a:p>
          <a:p>
            <a:r>
              <a:rPr sz="2400"/>
              <a:t>So the vote means:</a:t>
            </a:r>
            <a:endParaRPr sz="2400"/>
          </a:p>
          <a:p>
            <a:r>
              <a:rPr sz="2400"/>
              <a:t>“I support this party’s list.”</a:t>
            </a:r>
            <a:endParaRPr sz="240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2240280" y="1521460"/>
            <a:ext cx="8074660" cy="3568065"/>
          </a:xfrm>
          <a:prstGeom prst="rect">
            <a:avLst/>
          </a:prstGeom>
        </p:spPr>
        <p:txBody>
          <a:bodyPr>
            <a:noAutofit/>
          </a:bodyPr>
          <a:p>
            <a:pPr>
              <a:spcAft>
                <a:spcPct val="60000"/>
              </a:spcAft>
            </a:pPr>
            <a:r>
              <a:rPr sz="2800" b="1"/>
              <a:t>5. How Seats Are Allocated </a:t>
            </a:r>
            <a:endParaRPr sz="2800" b="1"/>
          </a:p>
          <a:p>
            <a:r>
              <a:rPr sz="2800"/>
              <a:t>Seats are distributed in proportion to votes received</a:t>
            </a:r>
            <a:r>
              <a:rPr sz="1600"/>
              <a:t>.</a:t>
            </a:r>
            <a:endParaRPr sz="160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326390" y="326390"/>
            <a:ext cx="10939780" cy="225298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800" b="1"/>
              <a:t>Example 1: National List System</a:t>
            </a:r>
            <a:endParaRPr sz="2800" b="1"/>
          </a:p>
          <a:p>
            <a:r>
              <a:rPr sz="1600"/>
              <a:t>Suppose:</a:t>
            </a:r>
            <a:endParaRPr sz="1600"/>
          </a:p>
          <a:p>
            <a:endParaRPr sz="1600"/>
          </a:p>
          <a:p>
            <a:pPr>
              <a:buFont typeface="Arial" panose="020B0604020202020204"/>
              <a:buChar char="•"/>
            </a:pPr>
            <a:r>
              <a:rPr sz="2000"/>
              <a:t>Legislature has 100 seats.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Total votes cast = 10,00,000.</a:t>
            </a:r>
            <a:endParaRPr sz="200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02965" y="1062990"/>
            <a:ext cx="8366125" cy="3979545"/>
          </a:xfrm>
          <a:prstGeom prst="rect">
            <a:avLst/>
          </a:prstGeom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586105" y="1424305"/>
            <a:ext cx="10714990" cy="378460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2400"/>
              <a:t>Seat allocation:</a:t>
            </a:r>
            <a:endParaRPr sz="2400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Party A → 40 seats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Party B → 30 seats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Party C → 20 seats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Party D → 10 seats</a:t>
            </a:r>
            <a:endParaRPr sz="2400"/>
          </a:p>
          <a:p>
            <a:r>
              <a:rPr sz="2400"/>
              <a:t>Each party then fills seats from its list in order.</a:t>
            </a:r>
            <a:endParaRPr sz="240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925195" y="1205865"/>
            <a:ext cx="10541000" cy="471487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800" b="1"/>
              <a:t>6. Why Is It Called “Pure” Proportional Representation?</a:t>
            </a:r>
            <a:endParaRPr sz="2800" b="1"/>
          </a:p>
          <a:p>
            <a:r>
              <a:rPr sz="2800"/>
              <a:t>Because:</a:t>
            </a:r>
            <a:endParaRPr sz="2800"/>
          </a:p>
          <a:p>
            <a:endParaRPr sz="2800"/>
          </a:p>
          <a:p>
            <a:pPr>
              <a:buFont typeface="Arial" panose="020B0604020202020204"/>
              <a:buChar char="•"/>
            </a:pPr>
            <a:r>
              <a:rPr sz="2800"/>
              <a:t>Vote share ≈ Seat share</a:t>
            </a:r>
            <a:endParaRPr sz="2800"/>
          </a:p>
          <a:p>
            <a:pPr>
              <a:buFont typeface="Arial" panose="020B0604020202020204"/>
              <a:buChar char="•"/>
            </a:pPr>
            <a:endParaRPr sz="2800"/>
          </a:p>
          <a:p>
            <a:pPr>
              <a:buFont typeface="Arial" panose="020B0604020202020204"/>
              <a:buChar char="•"/>
            </a:pPr>
            <a:r>
              <a:rPr sz="2800"/>
              <a:t>Very little distortion</a:t>
            </a:r>
            <a:endParaRPr sz="2800"/>
          </a:p>
          <a:p>
            <a:pPr>
              <a:buFont typeface="Arial" panose="020B0604020202020204"/>
              <a:buChar char="•"/>
            </a:pPr>
            <a:endParaRPr sz="2800"/>
          </a:p>
          <a:p>
            <a:pPr>
              <a:buFont typeface="Arial" panose="020B0604020202020204"/>
              <a:buChar char="•"/>
            </a:pPr>
            <a:r>
              <a:rPr sz="2800"/>
              <a:t>Small parties get representation</a:t>
            </a:r>
            <a:endParaRPr sz="2800"/>
          </a:p>
          <a:p>
            <a:pPr>
              <a:buFont typeface="Arial" panose="020B0604020202020204"/>
              <a:buChar char="•"/>
            </a:pPr>
            <a:endParaRPr sz="2800"/>
          </a:p>
          <a:p>
            <a:pPr>
              <a:buFont typeface="Arial" panose="020B0604020202020204"/>
              <a:buChar char="•"/>
            </a:pPr>
            <a:r>
              <a:rPr sz="2800"/>
              <a:t>Minority opinions are included</a:t>
            </a:r>
            <a:endParaRPr sz="280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797560" y="1289050"/>
            <a:ext cx="10833100" cy="4693920"/>
          </a:xfrm>
          <a:prstGeom prst="rect">
            <a:avLst/>
          </a:prstGeom>
        </p:spPr>
        <p:txBody>
          <a:bodyPr wrap="square">
            <a:spAutoFit/>
          </a:bodyPr>
          <a:p>
            <a:pPr algn="just">
              <a:spcAft>
                <a:spcPct val="60000"/>
              </a:spcAft>
            </a:pPr>
            <a:r>
              <a:rPr sz="2400" b="1"/>
              <a:t>Closed List System</a:t>
            </a:r>
            <a:endParaRPr sz="2400" b="1"/>
          </a:p>
          <a:p>
            <a:pPr algn="just"/>
            <a:r>
              <a:rPr sz="2400"/>
              <a:t>Countries like Israel, South Africa and Spain use this system.</a:t>
            </a:r>
            <a:endParaRPr sz="2400"/>
          </a:p>
          <a:p>
            <a:pPr algn="just"/>
            <a:endParaRPr sz="2400"/>
          </a:p>
          <a:p>
            <a:pPr algn="just">
              <a:spcAft>
                <a:spcPct val="60000"/>
              </a:spcAft>
            </a:pPr>
            <a:r>
              <a:rPr sz="2400" b="1"/>
              <a:t>How It Works</a:t>
            </a:r>
            <a:endParaRPr sz="2400" b="1"/>
          </a:p>
          <a:p>
            <a:pPr algn="just">
              <a:buFont typeface="Arial" panose="020B0604020202020204"/>
              <a:buChar char="•"/>
            </a:pPr>
            <a:r>
              <a:rPr sz="2400"/>
              <a:t>Each party prepares a ranked list of candidates.</a:t>
            </a:r>
            <a:endParaRPr sz="2400"/>
          </a:p>
          <a:p>
            <a:pPr algn="just">
              <a:buFont typeface="Arial" panose="020B0604020202020204"/>
              <a:buChar char="•"/>
            </a:pPr>
            <a:endParaRPr sz="2400"/>
          </a:p>
          <a:p>
            <a:pPr algn="just">
              <a:buFont typeface="Arial" panose="020B0604020202020204"/>
              <a:buChar char="•"/>
            </a:pPr>
            <a:r>
              <a:rPr sz="2400"/>
              <a:t>The order is fixed by the party.</a:t>
            </a:r>
            <a:endParaRPr sz="2400"/>
          </a:p>
          <a:p>
            <a:pPr algn="just">
              <a:buFont typeface="Arial" panose="020B0604020202020204"/>
              <a:buChar char="•"/>
            </a:pPr>
            <a:endParaRPr sz="2400"/>
          </a:p>
          <a:p>
            <a:pPr algn="just">
              <a:buFont typeface="Arial" panose="020B0604020202020204"/>
              <a:buChar char="•"/>
            </a:pPr>
            <a:r>
              <a:rPr sz="2400"/>
              <a:t>Voters vote only for the party, not for individual candidates.</a:t>
            </a:r>
            <a:endParaRPr sz="2400"/>
          </a:p>
          <a:p>
            <a:pPr algn="just">
              <a:buFont typeface="Arial" panose="020B0604020202020204"/>
              <a:buChar char="•"/>
            </a:pPr>
            <a:endParaRPr sz="2400"/>
          </a:p>
          <a:p>
            <a:pPr algn="just">
              <a:buFont typeface="Arial" panose="020B0604020202020204"/>
              <a:buChar char="•"/>
            </a:pPr>
            <a:r>
              <a:rPr sz="2400"/>
              <a:t>Voters cannot change the order of candidates.</a:t>
            </a:r>
            <a:endParaRPr sz="240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602615" y="467360"/>
            <a:ext cx="10986770" cy="627062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Example</a:t>
            </a:r>
            <a:endParaRPr sz="2400" b="1"/>
          </a:p>
          <a:p>
            <a:r>
              <a:rPr sz="2400"/>
              <a:t>Suppose Party A’s list looks like this:</a:t>
            </a:r>
            <a:endParaRPr sz="2400"/>
          </a:p>
          <a:p>
            <a:endParaRPr sz="2400"/>
          </a:p>
          <a:p>
            <a:pPr marL="457200" indent="-457200">
              <a:buAutoNum type="arabicPeriod"/>
            </a:pPr>
            <a:r>
              <a:rPr sz="2400"/>
              <a:t>A</a:t>
            </a:r>
            <a:endParaRPr sz="2400"/>
          </a:p>
          <a:p>
            <a:pPr marL="457200" indent="-457200">
              <a:buAutoNum type="arabicPeriod"/>
            </a:pPr>
            <a:endParaRPr sz="2400"/>
          </a:p>
          <a:p>
            <a:pPr marL="457200" indent="-457200">
              <a:buAutoNum type="arabicPeriod"/>
            </a:pPr>
            <a:r>
              <a:rPr sz="2400"/>
              <a:t>B</a:t>
            </a:r>
            <a:endParaRPr sz="2400"/>
          </a:p>
          <a:p>
            <a:pPr marL="457200" indent="-457200">
              <a:buAutoNum type="arabicPeriod"/>
            </a:pPr>
            <a:endParaRPr sz="2400"/>
          </a:p>
          <a:p>
            <a:pPr marL="457200" indent="-457200">
              <a:buAutoNum type="arabicPeriod"/>
            </a:pPr>
            <a:r>
              <a:rPr sz="2400"/>
              <a:t>C</a:t>
            </a:r>
            <a:endParaRPr sz="2400"/>
          </a:p>
          <a:p>
            <a:pPr marL="457200" indent="-457200">
              <a:buAutoNum type="arabicPeriod"/>
            </a:pPr>
            <a:endParaRPr sz="2400"/>
          </a:p>
          <a:p>
            <a:pPr marL="457200" indent="-457200">
              <a:buAutoNum type="arabicPeriod"/>
            </a:pPr>
            <a:r>
              <a:rPr sz="2400"/>
              <a:t>D</a:t>
            </a:r>
            <a:endParaRPr sz="2400"/>
          </a:p>
          <a:p>
            <a:pPr marL="457200" indent="-457200">
              <a:buAutoNum type="arabicPeriod"/>
            </a:pPr>
            <a:endParaRPr sz="2400"/>
          </a:p>
          <a:p>
            <a:pPr marL="457200" indent="-457200">
              <a:buAutoNum type="arabicPeriod"/>
            </a:pPr>
            <a:r>
              <a:rPr sz="2400"/>
              <a:t>E</a:t>
            </a:r>
            <a:endParaRPr sz="2400"/>
          </a:p>
          <a:p>
            <a:r>
              <a:rPr sz="2400"/>
              <a:t>Now suppose Party A wins 3 seats.</a:t>
            </a:r>
            <a:endParaRPr sz="2400"/>
          </a:p>
          <a:p>
            <a:r>
              <a:rPr sz="2400"/>
              <a:t>Who gets elected?</a:t>
            </a:r>
            <a:endParaRPr sz="2400"/>
          </a:p>
          <a:p>
            <a:r>
              <a:rPr sz="2400"/>
              <a:t>→ A, B, and C (the top three on the list).</a:t>
            </a:r>
            <a:endParaRPr sz="2400"/>
          </a:p>
          <a:p>
            <a:r>
              <a:rPr sz="2400"/>
              <a:t>Voters have no control over this order.</a:t>
            </a:r>
            <a:endParaRPr sz="240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561340" y="425450"/>
            <a:ext cx="10987405" cy="5996940"/>
          </a:xfrm>
          <a:prstGeom prst="rect">
            <a:avLst/>
          </a:prstGeom>
        </p:spPr>
        <p:txBody>
          <a:bodyPr>
            <a:noAutofit/>
          </a:bodyPr>
          <a:p>
            <a:pPr>
              <a:spcAft>
                <a:spcPct val="60000"/>
              </a:spcAft>
            </a:pPr>
            <a:r>
              <a:rPr sz="3200" b="1"/>
              <a:t>Key Idea</a:t>
            </a:r>
            <a:endParaRPr sz="3200" b="1"/>
          </a:p>
          <a:p>
            <a:r>
              <a:rPr sz="3200"/>
              <a:t>The party decides:</a:t>
            </a:r>
            <a:endParaRPr sz="3200"/>
          </a:p>
          <a:p>
            <a:endParaRPr sz="3200"/>
          </a:p>
          <a:p>
            <a:pPr>
              <a:buFont typeface="Arial" panose="020B0604020202020204"/>
              <a:buChar char="•"/>
            </a:pPr>
            <a:r>
              <a:rPr sz="3200"/>
              <a:t>Who is placed at the top.</a:t>
            </a:r>
            <a:endParaRPr sz="3200"/>
          </a:p>
          <a:p>
            <a:pPr>
              <a:buFont typeface="Arial" panose="020B0604020202020204"/>
              <a:buChar char="•"/>
            </a:pPr>
            <a:endParaRPr sz="3200"/>
          </a:p>
          <a:p>
            <a:pPr>
              <a:buFont typeface="Arial" panose="020B0604020202020204"/>
              <a:buChar char="•"/>
            </a:pPr>
            <a:r>
              <a:rPr sz="3200"/>
              <a:t>Who gets priority.</a:t>
            </a:r>
            <a:endParaRPr sz="3200"/>
          </a:p>
          <a:p>
            <a:pPr>
              <a:buFont typeface="Arial" panose="020B0604020202020204"/>
              <a:buChar char="•"/>
            </a:pPr>
            <a:endParaRPr sz="3200"/>
          </a:p>
          <a:p>
            <a:pPr>
              <a:buFont typeface="Arial" panose="020B0604020202020204"/>
              <a:buChar char="•"/>
            </a:pPr>
            <a:r>
              <a:rPr sz="3200"/>
              <a:t>Who actually enters the legislature.</a:t>
            </a:r>
            <a:endParaRPr sz="3200"/>
          </a:p>
          <a:p>
            <a:r>
              <a:rPr sz="3200"/>
              <a:t>So, control lies mainly with party leadership.</a:t>
            </a:r>
            <a:endParaRPr sz="320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631825" y="-72390"/>
            <a:ext cx="9975850" cy="668274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Open List System</a:t>
            </a:r>
            <a:endParaRPr sz="2400" b="1"/>
          </a:p>
          <a:p>
            <a:r>
              <a:rPr sz="2400"/>
              <a:t>Countries like Finland, Chile, Denmark and Netherlands use this model (with variations).</a:t>
            </a:r>
            <a:endParaRPr sz="2400"/>
          </a:p>
          <a:p>
            <a:pPr>
              <a:spcAft>
                <a:spcPct val="60000"/>
              </a:spcAft>
            </a:pPr>
            <a:r>
              <a:rPr lang="en-US" altLang="en-US" sz="2400"/>
              <a:t>In an open list proportional representation system:</a:t>
            </a:r>
            <a:endParaRPr lang="en-US" altLang="en-US" sz="2400"/>
          </a:p>
          <a:p>
            <a:pPr marL="342900" indent="-342900">
              <a:spcAft>
                <a:spcPct val="60000"/>
              </a:spcAft>
              <a:buFont typeface="Arial" panose="020B0604020202020204" pitchFamily="34" charset="0"/>
              <a:buChar char="•"/>
            </a:pPr>
            <a:r>
              <a:rPr lang="en-US" altLang="en-US" sz="2400"/>
              <a:t>Parties present a list of candidates.</a:t>
            </a:r>
            <a:endParaRPr lang="en-US" altLang="en-US" sz="2400"/>
          </a:p>
          <a:p>
            <a:pPr marL="342900" indent="-342900">
              <a:spcAft>
                <a:spcPct val="60000"/>
              </a:spcAft>
              <a:buFont typeface="Arial" panose="020B0604020202020204" pitchFamily="34" charset="0"/>
              <a:buChar char="•"/>
            </a:pPr>
            <a:r>
              <a:rPr lang="en-US" altLang="en-US" sz="2400"/>
              <a:t>Voters choose: A party, and An individual candidate within that party.</a:t>
            </a:r>
            <a:endParaRPr lang="en-US" altLang="en-US" sz="2400"/>
          </a:p>
          <a:p>
            <a:pPr marL="342900" indent="-342900">
              <a:spcAft>
                <a:spcPct val="60000"/>
              </a:spcAft>
              <a:buFont typeface="Arial" panose="020B0604020202020204" pitchFamily="34" charset="0"/>
              <a:buChar char="•"/>
            </a:pPr>
            <a:r>
              <a:rPr lang="en-US" altLang="en-US" sz="2400"/>
              <a:t>The number of seats a party wins depends on its total votes.</a:t>
            </a:r>
            <a:endParaRPr lang="en-US" altLang="en-US" sz="2400"/>
          </a:p>
          <a:p>
            <a:pPr marL="342900" indent="-342900">
              <a:spcAft>
                <a:spcPct val="60000"/>
              </a:spcAft>
              <a:buFont typeface="Arial" panose="020B0604020202020204" pitchFamily="34" charset="0"/>
              <a:buChar char="•"/>
            </a:pPr>
            <a:r>
              <a:rPr lang="en-US" altLang="en-US" sz="2400"/>
              <a:t>Which individuals fill those seats depends on how many personal votes they receive.</a:t>
            </a:r>
            <a:endParaRPr lang="en-US" altLang="en-US" sz="2400"/>
          </a:p>
          <a:p>
            <a:pPr>
              <a:spcAft>
                <a:spcPct val="60000"/>
              </a:spcAft>
            </a:pPr>
            <a:r>
              <a:rPr lang="en-US" altLang="en-US" sz="2400"/>
              <a:t>So there are two layers:</a:t>
            </a:r>
            <a:endParaRPr lang="en-US" altLang="en-US" sz="2400"/>
          </a:p>
          <a:p>
            <a:pPr marL="342900" indent="-342900">
              <a:spcAft>
                <a:spcPct val="60000"/>
              </a:spcAft>
              <a:buFont typeface="Arial" panose="020B0604020202020204" pitchFamily="34" charset="0"/>
              <a:buChar char="•"/>
            </a:pPr>
            <a:r>
              <a:rPr lang="en-US" altLang="en-US" sz="2400"/>
              <a:t>Party vote determines how many seats the party gets.</a:t>
            </a:r>
            <a:endParaRPr lang="en-US" altLang="en-US" sz="2400"/>
          </a:p>
          <a:p>
            <a:pPr marL="342900" indent="-342900">
              <a:spcAft>
                <a:spcPct val="60000"/>
              </a:spcAft>
              <a:buFont typeface="Arial" panose="020B0604020202020204" pitchFamily="34" charset="0"/>
              <a:buChar char="•"/>
            </a:pPr>
            <a:r>
              <a:rPr lang="en-US" altLang="en-US" sz="2400"/>
              <a:t>Candidate vote determines who from the party gets those seats.</a:t>
            </a:r>
            <a:endParaRPr lang="en-US" altLang="en-US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Text Box 5"/>
          <p:cNvSpPr txBox="1"/>
          <p:nvPr/>
        </p:nvSpPr>
        <p:spPr>
          <a:xfrm>
            <a:off x="3831590" y="45910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b="1"/>
              <a:t>Characteristics</a:t>
            </a:r>
            <a:endParaRPr lang="en-US" sz="2800" b="1"/>
          </a:p>
        </p:txBody>
      </p:sp>
      <p:sp>
        <p:nvSpPr>
          <p:cNvPr id="8" name="Text Box 7"/>
          <p:cNvSpPr txBox="1"/>
          <p:nvPr/>
        </p:nvSpPr>
        <p:spPr>
          <a:xfrm>
            <a:off x="715010" y="1049020"/>
            <a:ext cx="10296525" cy="543242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1. Larger district magnitude </a:t>
            </a:r>
            <a:endParaRPr sz="2400" b="1"/>
          </a:p>
          <a:p>
            <a:r>
              <a:rPr sz="2400"/>
              <a:t>District magnitude = how many representatives are elected from one area</a:t>
            </a:r>
            <a:endParaRPr sz="2400" b="1"/>
          </a:p>
          <a:p>
            <a:pPr>
              <a:spcAft>
                <a:spcPct val="60000"/>
              </a:spcAft>
            </a:pPr>
            <a:r>
              <a:rPr lang="en-US" sz="2400" b="1"/>
              <a:t>In FPTP</a:t>
            </a:r>
            <a:endParaRPr sz="2400" b="1"/>
          </a:p>
          <a:p>
            <a:pPr>
              <a:buFont typeface="Arial" panose="020B0604020202020204"/>
              <a:buChar char="•"/>
            </a:pPr>
            <a:r>
              <a:rPr sz="2400"/>
              <a:t>Guwahati city is divided into separate Assembly constituencies such as</a:t>
            </a:r>
            <a:endParaRPr sz="2400"/>
          </a:p>
          <a:p>
            <a:r>
              <a:rPr sz="2400"/>
              <a:t> Dispur, Jalukbari, Panbazar–Uzanbazar, etc.</a:t>
            </a:r>
            <a:endParaRPr sz="2400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Each constituency elects only ONE MLA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Suppose Guwahati has 6 Assembly constituencies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Total representatives elected from Guwahati = 6 MLAs</a:t>
            </a:r>
            <a:endParaRPr sz="2400"/>
          </a:p>
          <a:p>
            <a:r>
              <a:rPr sz="2400"/>
              <a:t>So under FPTP:</a:t>
            </a:r>
            <a:endParaRPr sz="2400"/>
          </a:p>
          <a:p>
            <a:r>
              <a:rPr sz="2400"/>
              <a:t>One constituency → one representative</a:t>
            </a:r>
            <a:endParaRPr sz="240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2381885" y="184150"/>
            <a:ext cx="7781290" cy="126746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800" b="1"/>
              <a:t>Common Ballot Structure</a:t>
            </a:r>
            <a:endParaRPr sz="2800" b="1"/>
          </a:p>
          <a:p>
            <a:r>
              <a:rPr sz="2800"/>
              <a:t>The ballot is divided by party columns.</a:t>
            </a:r>
            <a:endParaRPr sz="280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935" y="1763395"/>
            <a:ext cx="2133600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5275" y="1901190"/>
            <a:ext cx="1847850" cy="15525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6995" y="2067560"/>
            <a:ext cx="1857375" cy="1219200"/>
          </a:xfrm>
          <a:prstGeom prst="rect">
            <a:avLst/>
          </a:prstGeom>
        </p:spPr>
      </p:pic>
      <p:sp>
        <p:nvSpPr>
          <p:cNvPr id="8" name="Text Box 7"/>
          <p:cNvSpPr txBox="1"/>
          <p:nvPr/>
        </p:nvSpPr>
        <p:spPr>
          <a:xfrm>
            <a:off x="620395" y="4089400"/>
            <a:ext cx="10223500" cy="255333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2000"/>
              <a:t>The voter:</a:t>
            </a:r>
            <a:endParaRPr sz="2000"/>
          </a:p>
          <a:p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Selects one candidate from one party list.</a:t>
            </a:r>
            <a:endParaRPr sz="2000"/>
          </a:p>
          <a:p>
            <a:r>
              <a:rPr sz="2000"/>
              <a:t>That vote counts as:</a:t>
            </a:r>
            <a:endParaRPr sz="2000"/>
          </a:p>
          <a:p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A vote for the party.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A personal vote for that candidate.</a:t>
            </a:r>
            <a:endParaRPr sz="200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5950" y="950595"/>
            <a:ext cx="3819525" cy="17621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1425" y="950595"/>
            <a:ext cx="3848100" cy="19145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0775" y="3763645"/>
            <a:ext cx="4461510" cy="2794000"/>
          </a:xfrm>
          <a:prstGeom prst="rect">
            <a:avLst/>
          </a:prstGeom>
        </p:spPr>
      </p:pic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362585"/>
            <a:ext cx="4591050" cy="32670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575" y="3863340"/>
            <a:ext cx="10109200" cy="2105025"/>
          </a:xfrm>
          <a:prstGeom prst="rect">
            <a:avLst/>
          </a:prstGeom>
        </p:spPr>
      </p:pic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3947160" y="2309495"/>
            <a:ext cx="40640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5400"/>
              <a:t>Advantages</a:t>
            </a:r>
            <a:endParaRPr lang="en-US" sz="540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775335" y="462915"/>
            <a:ext cx="10589260" cy="600075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3200" b="1"/>
              <a:t>Minimizes Wasted Votes</a:t>
            </a:r>
            <a:endParaRPr sz="3200" b="1"/>
          </a:p>
          <a:p>
            <a:endParaRPr sz="3200"/>
          </a:p>
          <a:p>
            <a:pPr>
              <a:buFont typeface="Arial" panose="020B0604020202020204"/>
              <a:buChar char="•"/>
            </a:pPr>
            <a:r>
              <a:rPr sz="3200"/>
              <a:t>Seats are allocated roughly in proportion to vote share.</a:t>
            </a:r>
            <a:endParaRPr sz="3200"/>
          </a:p>
          <a:p>
            <a:pPr>
              <a:buFont typeface="Arial" panose="020B0604020202020204"/>
              <a:buChar char="•"/>
            </a:pPr>
            <a:endParaRPr sz="3200"/>
          </a:p>
          <a:p>
            <a:pPr>
              <a:buFont typeface="Arial" panose="020B0604020202020204"/>
              <a:buChar char="•"/>
            </a:pPr>
            <a:r>
              <a:rPr sz="3200"/>
              <a:t>Very few votes are ignored compared to FPTP.</a:t>
            </a:r>
            <a:endParaRPr sz="3200"/>
          </a:p>
          <a:p>
            <a:pPr>
              <a:buFont typeface="Arial" panose="020B0604020202020204"/>
              <a:buChar char="•"/>
            </a:pPr>
            <a:endParaRPr sz="3200"/>
          </a:p>
          <a:p>
            <a:r>
              <a:rPr sz="3200" b="1"/>
              <a:t>Encourages Representation of Small Parties</a:t>
            </a:r>
            <a:endParaRPr sz="3200" b="1"/>
          </a:p>
          <a:p>
            <a:endParaRPr sz="3200"/>
          </a:p>
          <a:p>
            <a:pPr>
              <a:buFont typeface="Arial" panose="020B0604020202020204"/>
              <a:buChar char="•"/>
            </a:pPr>
            <a:r>
              <a:rPr sz="3200"/>
              <a:t>Even smaller parties can win seats if they cross the minimum threshold.</a:t>
            </a:r>
            <a:endParaRPr sz="3200"/>
          </a:p>
          <a:p>
            <a:pPr>
              <a:buFont typeface="Arial" panose="020B0604020202020204"/>
              <a:buChar char="•"/>
            </a:pPr>
            <a:endParaRPr sz="3200"/>
          </a:p>
          <a:p>
            <a:pPr>
              <a:buFont typeface="Arial" panose="020B0604020202020204"/>
              <a:buChar char="•"/>
            </a:pPr>
            <a:r>
              <a:rPr sz="3200"/>
              <a:t>Votes are counted for seat allocation, not simply discarded.</a:t>
            </a:r>
            <a:endParaRPr sz="320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481965" y="331470"/>
            <a:ext cx="11227435" cy="636968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2400" b="1"/>
              <a:t>Better Inclusion of Women and Minorities</a:t>
            </a:r>
            <a:endParaRPr sz="2400" b="1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Party list systems allow deliberate inclusion of diverse candidates.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Ensures broader social representation in legislatures.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r>
              <a:rPr sz="2400" b="1"/>
              <a:t>Promotes Higher Political Participation</a:t>
            </a:r>
            <a:endParaRPr sz="2400" b="1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Fewer wasted votes motivate voters to participate.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Citizens feel their vote directly influences representation.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r>
              <a:rPr sz="2400" b="1"/>
              <a:t>Creates a More Representative Legislature</a:t>
            </a:r>
            <a:endParaRPr sz="2400" b="1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Reflects diversity of interests, opinions, and social groups.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Produces legislatures closer to actual voter preferences.</a:t>
            </a:r>
            <a:endParaRPr sz="240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3048000" y="2967990"/>
            <a:ext cx="6096000" cy="922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5400">
                <a:sym typeface="+mn-ea"/>
              </a:rPr>
              <a:t>Disadvantages</a:t>
            </a:r>
            <a:endParaRPr lang="en-US" sz="5400">
              <a:sym typeface="+mn-ea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619125" y="572135"/>
            <a:ext cx="10295890" cy="452310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3200" b="1"/>
              <a:t>Weak Representative–Constituency Link</a:t>
            </a:r>
            <a:endParaRPr sz="3200" b="1"/>
          </a:p>
          <a:p>
            <a:endParaRPr sz="3200"/>
          </a:p>
          <a:p>
            <a:pPr>
              <a:buFont typeface="Arial" panose="020B0604020202020204"/>
              <a:buChar char="•"/>
            </a:pPr>
            <a:r>
              <a:rPr sz="3200"/>
              <a:t>Large district magnitude reduces direct contact between voters and representatives.</a:t>
            </a:r>
            <a:endParaRPr sz="3200"/>
          </a:p>
          <a:p>
            <a:pPr>
              <a:buFont typeface="Arial" panose="020B0604020202020204"/>
              <a:buChar char="•"/>
            </a:pPr>
            <a:endParaRPr sz="3200"/>
          </a:p>
          <a:p>
            <a:pPr>
              <a:buFont typeface="Arial" panose="020B0604020202020204"/>
              <a:buChar char="•"/>
            </a:pPr>
            <a:r>
              <a:rPr sz="3200"/>
              <a:t>Voters vote for parties, not individual candidates (especially in list PR).</a:t>
            </a:r>
            <a:endParaRPr sz="3200"/>
          </a:p>
          <a:p>
            <a:pPr>
              <a:buFont typeface="Arial" panose="020B0604020202020204"/>
              <a:buChar char="•"/>
            </a:pPr>
            <a:endParaRPr sz="3200"/>
          </a:p>
          <a:p>
            <a:pPr>
              <a:buFont typeface="Arial" panose="020B0604020202020204"/>
              <a:buChar char="•"/>
            </a:pPr>
            <a:r>
              <a:rPr sz="3200"/>
              <a:t>Accountability to local constituencies becomes unclear.</a:t>
            </a:r>
            <a:endParaRPr sz="320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596900" y="535305"/>
            <a:ext cx="10829925" cy="452310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3600" b="1"/>
              <a:t>Party Control Over Candidate Selection</a:t>
            </a:r>
            <a:endParaRPr sz="3600" b="1"/>
          </a:p>
          <a:p>
            <a:endParaRPr sz="3600"/>
          </a:p>
          <a:p>
            <a:pPr>
              <a:buFont typeface="Arial" panose="020B0604020202020204"/>
              <a:buChar char="•"/>
            </a:pPr>
            <a:r>
              <a:rPr sz="3600"/>
              <a:t>Candidates are selected through party-prepared lists.</a:t>
            </a:r>
            <a:endParaRPr sz="3600"/>
          </a:p>
          <a:p>
            <a:pPr>
              <a:buFont typeface="Arial" panose="020B0604020202020204"/>
              <a:buChar char="•"/>
            </a:pPr>
            <a:endParaRPr sz="3600"/>
          </a:p>
          <a:p>
            <a:pPr>
              <a:buFont typeface="Arial" panose="020B0604020202020204"/>
              <a:buChar char="•"/>
            </a:pPr>
            <a:r>
              <a:rPr sz="3600"/>
              <a:t>In closed-list systems, party leadership determines ranking.</a:t>
            </a:r>
            <a:endParaRPr sz="3600"/>
          </a:p>
          <a:p>
            <a:pPr>
              <a:buFont typeface="Arial" panose="020B0604020202020204"/>
              <a:buChar char="•"/>
            </a:pPr>
            <a:endParaRPr sz="3600"/>
          </a:p>
          <a:p>
            <a:pPr>
              <a:buFont typeface="Arial" panose="020B0604020202020204"/>
              <a:buChar char="•"/>
            </a:pPr>
            <a:r>
              <a:rPr sz="3600"/>
              <a:t>Reduces voter influence over individual representatives.</a:t>
            </a:r>
            <a:endParaRPr sz="360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963295" y="614680"/>
            <a:ext cx="10264775" cy="452310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2400" b="1"/>
              <a:t>Reduced Local Responsiveness</a:t>
            </a:r>
            <a:endParaRPr sz="2400" b="1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Representatives may prioritize party leadership over local issues.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Limited sensitivity to constituency-specific concerns.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r>
              <a:rPr sz="2400" b="1"/>
              <a:t>Difficulty in Removing Unpopular Representatives</a:t>
            </a:r>
            <a:endParaRPr sz="2400" b="1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If a party places the same candidate high on the list again,</a:t>
            </a:r>
            <a:endParaRPr sz="2400"/>
          </a:p>
          <a:p>
            <a:r>
              <a:rPr sz="2400"/>
              <a:t> the candidate may be re-elected based on party vote share.</a:t>
            </a:r>
            <a:endParaRPr sz="2400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Voters have little direct mechanism to reject specific individuals.</a:t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566420" y="1082040"/>
            <a:ext cx="10703560" cy="469392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In PR:</a:t>
            </a:r>
            <a:endParaRPr sz="2400" b="1"/>
          </a:p>
          <a:p>
            <a:pPr>
              <a:spcAft>
                <a:spcPct val="60000"/>
              </a:spcAft>
            </a:pPr>
            <a:endParaRPr sz="2400" b="1"/>
          </a:p>
          <a:p>
            <a:pPr>
              <a:buFont typeface="Arial" panose="020B0604020202020204"/>
              <a:buChar char="•"/>
            </a:pPr>
            <a:r>
              <a:rPr sz="2400"/>
              <a:t>Guwahati is treated as ONE big constituency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Instead of dividing it into many small constituencies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From this one Guwahati constituency, 6 representatives are elected together</a:t>
            </a:r>
            <a:endParaRPr sz="2400"/>
          </a:p>
          <a:p>
            <a:r>
              <a:rPr sz="2400"/>
              <a:t>So under PR:</a:t>
            </a:r>
            <a:endParaRPr sz="2400"/>
          </a:p>
          <a:p>
            <a:r>
              <a:rPr sz="2400"/>
              <a:t>One constituency → many representatives</a:t>
            </a:r>
            <a:endParaRPr sz="2400"/>
          </a:p>
          <a:p>
            <a:r>
              <a:rPr sz="2400"/>
              <a:t>👉 This is what “larger district magnitude” means</a:t>
            </a:r>
            <a:endParaRPr sz="2400"/>
          </a:p>
          <a:p>
            <a:r>
              <a:rPr sz="2400"/>
              <a:t> The size of representation from one area increases.</a:t>
            </a:r>
            <a:endParaRPr sz="240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263525" y="243840"/>
            <a:ext cx="11047730" cy="636968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2400" b="1"/>
              <a:t>Leads to Fragmented Legislatures</a:t>
            </a:r>
            <a:endParaRPr sz="2400" b="1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Representation of many parties results in a divided legislature.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No single party often secures an absolute majority.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 b="1"/>
          </a:p>
          <a:p>
            <a:r>
              <a:rPr sz="2400" b="1"/>
              <a:t>Frequent Coalition Governments</a:t>
            </a:r>
            <a:endParaRPr sz="2400" b="1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Governments are formed through alliances of multiple parties.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Single-party majority governments become less common.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r>
              <a:rPr sz="2400" b="1"/>
              <a:t>Potential Governmental Instability</a:t>
            </a:r>
            <a:endParaRPr sz="2400" b="1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Coalition governments may collapse due to internal disagreements.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Policy-making can be slow due to bargaining and compromise.</a:t>
            </a:r>
            <a:endParaRPr sz="240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534670" y="862965"/>
            <a:ext cx="10819765" cy="483108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2800" b="1"/>
              <a:t>Difficulty in Government Formation</a:t>
            </a:r>
            <a:endParaRPr sz="2800" b="1"/>
          </a:p>
          <a:p>
            <a:endParaRPr sz="2800"/>
          </a:p>
          <a:p>
            <a:pPr>
              <a:buFont typeface="Arial" panose="020B0604020202020204"/>
              <a:buChar char="•"/>
            </a:pPr>
            <a:r>
              <a:rPr sz="2800"/>
              <a:t>In highly fragmented legislatures, forming a coalition may be complex.</a:t>
            </a:r>
            <a:endParaRPr sz="2800"/>
          </a:p>
          <a:p>
            <a:pPr>
              <a:buFont typeface="Arial" panose="020B0604020202020204"/>
              <a:buChar char="•"/>
            </a:pPr>
            <a:endParaRPr sz="2800"/>
          </a:p>
          <a:p>
            <a:pPr>
              <a:buFont typeface="Arial" panose="020B0604020202020204"/>
              <a:buChar char="•"/>
            </a:pPr>
            <a:r>
              <a:rPr sz="2800"/>
              <a:t>Negotiations can delay governance.</a:t>
            </a:r>
            <a:endParaRPr sz="2800"/>
          </a:p>
          <a:p>
            <a:pPr>
              <a:buFont typeface="Arial" panose="020B0604020202020204"/>
              <a:buChar char="•"/>
            </a:pPr>
            <a:endParaRPr sz="2800" b="1"/>
          </a:p>
          <a:p>
            <a:r>
              <a:rPr sz="2800" b="1"/>
              <a:t>Criticism of Ineffective Policy-Making</a:t>
            </a:r>
            <a:endParaRPr sz="2800" b="1"/>
          </a:p>
          <a:p>
            <a:endParaRPr sz="2800"/>
          </a:p>
          <a:p>
            <a:pPr>
              <a:buFont typeface="Arial" panose="020B0604020202020204"/>
              <a:buChar char="•"/>
            </a:pPr>
            <a:r>
              <a:rPr sz="2800"/>
              <a:t>Instability may weaken long-term planning.</a:t>
            </a:r>
            <a:endParaRPr sz="2800"/>
          </a:p>
          <a:p>
            <a:pPr>
              <a:buFont typeface="Arial" panose="020B0604020202020204"/>
              <a:buChar char="•"/>
            </a:pPr>
            <a:endParaRPr sz="2800"/>
          </a:p>
          <a:p>
            <a:pPr>
              <a:buFont typeface="Arial" panose="020B0604020202020204"/>
              <a:buChar char="•"/>
            </a:pPr>
            <a:r>
              <a:rPr sz="2800"/>
              <a:t>Frequent changes in alliances can disrupt governance continuity.</a:t>
            </a:r>
            <a:endParaRPr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858520" y="1205865"/>
            <a:ext cx="10202545" cy="496379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2. Multimember constituency</a:t>
            </a:r>
            <a:endParaRPr sz="2400" b="1"/>
          </a:p>
          <a:p>
            <a:r>
              <a:rPr sz="2400"/>
              <a:t>A multimember constituency simply means:</a:t>
            </a:r>
            <a:endParaRPr sz="2400"/>
          </a:p>
          <a:p>
            <a:r>
              <a:rPr sz="2400"/>
              <a:t>One constituency elects more than one person</a:t>
            </a:r>
            <a:endParaRPr sz="2400"/>
          </a:p>
          <a:p>
            <a:pPr>
              <a:spcAft>
                <a:spcPct val="60000"/>
              </a:spcAft>
            </a:pPr>
            <a:r>
              <a:rPr sz="2400" b="1"/>
              <a:t>In our example:</a:t>
            </a:r>
            <a:endParaRPr sz="2400" b="1"/>
          </a:p>
          <a:p>
            <a:pPr marL="285750" indent="-285750">
              <a:spcAft>
                <a:spcPct val="60000"/>
              </a:spcAft>
              <a:buFont typeface="Arial" panose="020B0604020202020204" pitchFamily="34" charset="0"/>
              <a:buChar char="•"/>
            </a:pPr>
            <a:r>
              <a:rPr sz="2400"/>
              <a:t>Guwahati = one constituency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Number of representatives elected = 6</a:t>
            </a:r>
            <a:endParaRPr sz="2400"/>
          </a:p>
          <a:p>
            <a:r>
              <a:rPr sz="2400"/>
              <a:t>So Guwahati becomes a multimember constituency.</a:t>
            </a:r>
            <a:endParaRPr sz="2400"/>
          </a:p>
          <a:p>
            <a:r>
              <a:rPr sz="2400"/>
              <a:t>👉 Very simple definition</a:t>
            </a:r>
            <a:endParaRPr sz="2400"/>
          </a:p>
          <a:p>
            <a:r>
              <a:rPr sz="2400"/>
              <a:t> If more than one representative is elected from the same area, it is called a multimember constituency.</a:t>
            </a:r>
            <a:endParaRPr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932180" y="968375"/>
            <a:ext cx="10013950" cy="442404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3. How votes translate into seats </a:t>
            </a:r>
            <a:endParaRPr sz="2400" b="1"/>
          </a:p>
          <a:p>
            <a:r>
              <a:rPr sz="2400"/>
              <a:t>Now let us imagine an election in Guwahati city.</a:t>
            </a:r>
            <a:endParaRPr sz="2400"/>
          </a:p>
          <a:p>
            <a:r>
              <a:rPr sz="2400"/>
              <a:t>Three parties contest:</a:t>
            </a:r>
            <a:endParaRPr sz="2400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Party A → 3,00,000 votes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Party B → 1,80,000 votes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Party C → 1,20,000 votes</a:t>
            </a:r>
            <a:endParaRPr sz="2400"/>
          </a:p>
          <a:p>
            <a:r>
              <a:rPr sz="2400"/>
              <a:t>Total votes in Guwahati = 6,00,000</a:t>
            </a:r>
            <a:endParaRPr sz="2400"/>
          </a:p>
          <a:p>
            <a:r>
              <a:rPr sz="2400"/>
              <a:t>Guwahati has 6 seats under PR.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13596</Words>
  <Application>WPS Presentation</Application>
  <PresentationFormat>Widescreen</PresentationFormat>
  <Paragraphs>564</Paragraphs>
  <Slides>71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71</vt:i4>
      </vt:variant>
    </vt:vector>
  </HeadingPairs>
  <TitlesOfParts>
    <vt:vector size="80" baseType="lpstr">
      <vt:lpstr>Arial</vt:lpstr>
      <vt:lpstr>SimSun</vt:lpstr>
      <vt:lpstr>Wingdings</vt:lpstr>
      <vt:lpstr>Arial</vt:lpstr>
      <vt:lpstr>Calibri Light</vt:lpstr>
      <vt:lpstr>Calibri</vt:lpstr>
      <vt:lpstr>Microsoft YaHei</vt:lpstr>
      <vt:lpstr>Arial Unicode MS</vt:lpstr>
      <vt:lpstr>Office Theme</vt:lpstr>
      <vt:lpstr>Proportional Representation System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ASUS</dc:creator>
  <cp:lastModifiedBy>WPS_1743332713</cp:lastModifiedBy>
  <cp:revision>9</cp:revision>
  <dcterms:created xsi:type="dcterms:W3CDTF">2025-07-23T00:59:00Z</dcterms:created>
  <dcterms:modified xsi:type="dcterms:W3CDTF">2026-02-16T15:25:32Z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53D98EA922644B478A13410A32A3BB50_13</vt:lpwstr>
  </property>
  <property fmtid="{D5CDD505-2E9C-101B-9397-08002B2CF9AE}" pid="3" name="KSOProductBuildVer">
    <vt:lpwstr>1033-12.2.0.23196</vt:lpwstr>
  </property>
</Properties>
</file>