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showGuides="1">
      <p:cViewPr varScale="1">
        <p:scale>
          <a:sx n="53" d="100"/>
          <a:sy n="53" d="100"/>
        </p:scale>
        <p:origin x="18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6" Type="http://schemas.openxmlformats.org/officeDocument/2006/relationships/tableStyles" Target="tableStyles.xml"/><Relationship Id="rId45" Type="http://schemas.openxmlformats.org/officeDocument/2006/relationships/viewProps" Target="viewProps.xml"/><Relationship Id="rId44" Type="http://schemas.openxmlformats.org/officeDocument/2006/relationships/presProps" Target="presProps.xml"/><Relationship Id="rId43" Type="http://schemas.openxmlformats.org/officeDocument/2006/relationships/slide" Target="slides/slide41.xml"/><Relationship Id="rId42" Type="http://schemas.openxmlformats.org/officeDocument/2006/relationships/slide" Target="slides/slide40.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4.png"/><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Understanding Power and its Different Dimensions</a:t>
            </a:r>
            <a:endParaRPr lang="en-US" b="1" dirty="0"/>
          </a:p>
        </p:txBody>
      </p:sp>
      <p:sp>
        <p:nvSpPr>
          <p:cNvPr id="3" name="Subtitle 2"/>
          <p:cNvSpPr>
            <a:spLocks noGrp="1"/>
          </p:cNvSpPr>
          <p:nvPr>
            <p:ph type="subTitle" idx="1"/>
          </p:nvPr>
        </p:nvSpPr>
        <p:spPr/>
        <p:txBody>
          <a:bodyPr>
            <a:normAutofit lnSpcReduction="20000"/>
          </a:bodyPr>
          <a:lstStyle/>
          <a:p>
            <a:r>
              <a:rPr lang="en-US">
                <a:sym typeface="+mn-ea"/>
              </a:rPr>
              <a:t>Prepared by </a:t>
            </a:r>
            <a:r>
              <a:rPr lang="en-US" b="1">
                <a:sym typeface="+mn-ea"/>
              </a:rPr>
              <a:t>Dr. Parismita Bhagawati</a:t>
            </a:r>
            <a:endParaRPr lang="en-US" b="1"/>
          </a:p>
          <a:p>
            <a:r>
              <a:rPr lang="en-US">
                <a:sym typeface="+mn-ea"/>
              </a:rPr>
              <a:t>(as digital teaching material for </a:t>
            </a:r>
            <a:r>
              <a:rPr lang="en-US" altLang="en-US">
                <a:sym typeface="+mn-ea"/>
              </a:rPr>
              <a:t>Semester: 2nd Semester (PG)</a:t>
            </a:r>
            <a:endParaRPr lang="en-US" altLang="en-US"/>
          </a:p>
          <a:p>
            <a:r>
              <a:rPr lang="en-US" altLang="en-US">
                <a:sym typeface="+mn-ea"/>
              </a:rPr>
              <a:t>Course No. POL2016 </a:t>
            </a:r>
            <a:endParaRPr lang="en-US" altLang="en-US">
              <a:sym typeface="+mn-ea"/>
            </a:endParaRPr>
          </a:p>
          <a:p>
            <a:r>
              <a:rPr lang="en-US" altLang="en-US">
                <a:sym typeface="+mn-ea"/>
              </a:rPr>
              <a:t>Political Theory -I ;  Unit III)</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97535" y="810895"/>
            <a:ext cx="10871200" cy="4892675"/>
          </a:xfrm>
          <a:prstGeom prst="rect">
            <a:avLst/>
          </a:prstGeom>
        </p:spPr>
        <p:txBody>
          <a:bodyPr wrap="square">
            <a:spAutoFit/>
          </a:bodyPr>
          <a:p>
            <a:r>
              <a:rPr sz="2400"/>
              <a:t>Power is therefore understood as:</a:t>
            </a:r>
            <a:endParaRPr sz="2400"/>
          </a:p>
          <a:p>
            <a:endParaRPr sz="2400"/>
          </a:p>
          <a:p>
            <a:pPr>
              <a:buFont typeface="Arial" panose="020B0604020202020204"/>
              <a:buChar char="•"/>
            </a:pPr>
            <a:r>
              <a:rPr sz="2400"/>
              <a:t>Direct influence</a:t>
            </a:r>
            <a:endParaRPr sz="2400"/>
          </a:p>
          <a:p>
            <a:pPr>
              <a:buFont typeface="Arial" panose="020B0604020202020204"/>
              <a:buChar char="•"/>
            </a:pPr>
            <a:endParaRPr sz="2400"/>
          </a:p>
          <a:p>
            <a:pPr>
              <a:buFont typeface="Arial" panose="020B0604020202020204"/>
              <a:buChar char="•"/>
            </a:pPr>
            <a:r>
              <a:rPr sz="2400"/>
              <a:t>Observable behaviour change</a:t>
            </a:r>
            <a:endParaRPr sz="2400"/>
          </a:p>
          <a:p>
            <a:pPr>
              <a:buFont typeface="Arial" panose="020B0604020202020204"/>
              <a:buChar char="•"/>
            </a:pPr>
            <a:endParaRPr sz="2400"/>
          </a:p>
          <a:p>
            <a:pPr>
              <a:buFont typeface="Arial" panose="020B0604020202020204"/>
              <a:buChar char="•"/>
            </a:pPr>
            <a:r>
              <a:rPr sz="2400"/>
              <a:t>Conflict between actors</a:t>
            </a:r>
            <a:endParaRPr sz="2400"/>
          </a:p>
          <a:p>
            <a:pPr>
              <a:buFont typeface="Arial" panose="020B0604020202020204"/>
              <a:buChar char="•"/>
            </a:pPr>
            <a:endParaRPr sz="2400"/>
          </a:p>
          <a:p>
            <a:pPr marL="285750" indent="-285750">
              <a:buFont typeface="Wingdings" panose="05000000000000000000" charset="0"/>
              <a:buChar char="v"/>
            </a:pPr>
            <a:r>
              <a:rPr sz="2400"/>
              <a:t>This view became central to mainstream twentieth-century Anglo-American political science.</a:t>
            </a:r>
            <a:endParaRPr sz="2400"/>
          </a:p>
          <a:p>
            <a:pPr marL="285750" indent="-285750">
              <a:buFont typeface="Wingdings" panose="05000000000000000000" charset="0"/>
              <a:buChar char="v"/>
            </a:pPr>
            <a:endParaRPr sz="2400"/>
          </a:p>
          <a:p>
            <a:pPr marL="285750" indent="-285750">
              <a:buFont typeface="Wingdings" panose="05000000000000000000" charset="0"/>
              <a:buChar char="v"/>
            </a:pPr>
            <a:r>
              <a:rPr sz="2400"/>
              <a:t>It was closely associated with the dominance of behaviourism during the 1950s and 1960s.</a:t>
            </a:r>
            <a:endParaRPr sz="24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848995" y="847725"/>
            <a:ext cx="10410825" cy="4892675"/>
          </a:xfrm>
          <a:prstGeom prst="rect">
            <a:avLst/>
          </a:prstGeom>
        </p:spPr>
        <p:txBody>
          <a:bodyPr wrap="square">
            <a:spAutoFit/>
          </a:bodyPr>
          <a:p>
            <a:pPr marL="285750" indent="-285750" algn="just">
              <a:buFont typeface="Arial" panose="020B0604020202020204" pitchFamily="34" charset="0"/>
              <a:buChar char="•"/>
            </a:pPr>
            <a:r>
              <a:rPr sz="2400" b="1">
                <a:sym typeface="+mn-ea"/>
              </a:rPr>
              <a:t>Robert A. Dahl</a:t>
            </a:r>
            <a:r>
              <a:rPr sz="2400">
                <a:sym typeface="+mn-ea"/>
              </a:rPr>
              <a:t> defined power as the ability to influence the decision-making process.</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For Dahl, power is fundamentally about who gets their way, how often, and over what issues.</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His classic formulation states:</a:t>
            </a:r>
            <a:endParaRPr sz="2400"/>
          </a:p>
          <a:p>
            <a:pPr indent="0" algn="just">
              <a:buFont typeface="Arial" panose="020B0604020202020204" pitchFamily="34" charset="0"/>
              <a:buNone/>
            </a:pPr>
            <a:r>
              <a:rPr lang="en-US" sz="2400"/>
              <a:t>      </a:t>
            </a:r>
            <a:r>
              <a:rPr lang="en-US" sz="2400" b="1"/>
              <a:t> </a:t>
            </a:r>
            <a:r>
              <a:rPr sz="2400" b="1"/>
              <a:t>“A has power over B when A can get B to do something that B would not otherwise do.” (1957)</a:t>
            </a:r>
            <a:endParaRPr sz="2400" b="1"/>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This represents a one-dimensional view of power, where power is visible in overt conflict and decision-making and operates as a relation of domination when one actor compels another to act against their stated preferences.</a:t>
            </a:r>
            <a:endParaRP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98780" y="386080"/>
            <a:ext cx="11017250" cy="6369685"/>
          </a:xfrm>
          <a:prstGeom prst="rect">
            <a:avLst/>
          </a:prstGeom>
        </p:spPr>
        <p:txBody>
          <a:bodyPr wrap="square">
            <a:spAutoFit/>
          </a:bodyPr>
          <a:p>
            <a:pPr algn="just"/>
            <a:r>
              <a:rPr sz="2400"/>
              <a:t>There are four theoretical assumptions in this model.</a:t>
            </a:r>
            <a:endParaRPr sz="2400"/>
          </a:p>
          <a:p>
            <a:pPr algn="just"/>
            <a:endParaRPr sz="2400"/>
          </a:p>
          <a:p>
            <a:pPr algn="just"/>
            <a:r>
              <a:rPr lang="en-US" altLang="en-US" sz="2400" b="1"/>
              <a:t>First,</a:t>
            </a:r>
            <a:r>
              <a:rPr lang="en-US" altLang="en-US" sz="2400"/>
              <a:t> power is treated as an attribute of individuals and is identifiable in their behaviour toward others. If A influences B in interaction, we observe power through what A and B actually do.</a:t>
            </a:r>
            <a:endParaRPr lang="en-US" altLang="en-US" sz="2400"/>
          </a:p>
          <a:p>
            <a:pPr algn="just"/>
            <a:endParaRPr lang="en-US" altLang="en-US" sz="2400"/>
          </a:p>
          <a:p>
            <a:pPr algn="just"/>
            <a:r>
              <a:rPr lang="en-US" altLang="en-US" sz="2400" b="1"/>
              <a:t>Second,</a:t>
            </a:r>
            <a:r>
              <a:rPr lang="en-US" altLang="en-US" sz="2400"/>
              <a:t> power is understood as power over, meaning domination. It is not merely the capacity to achieve an outcome (power to), but the ability of A to dominate B in order to produce that outcome.</a:t>
            </a:r>
            <a:endParaRPr lang="en-US" altLang="en-US" sz="2400"/>
          </a:p>
          <a:p>
            <a:pPr algn="just"/>
            <a:endParaRPr lang="en-US" altLang="en-US" sz="2400"/>
          </a:p>
          <a:p>
            <a:pPr algn="just"/>
            <a:r>
              <a:rPr lang="en-US" altLang="en-US" sz="2400" b="1"/>
              <a:t>Third</a:t>
            </a:r>
            <a:r>
              <a:rPr lang="en-US" altLang="en-US" sz="2400"/>
              <a:t>, power exists only when it produces an effect. If A attempts to dominate B but fails, then power is not present. Power is visible only when B’s behaviour actually changes.</a:t>
            </a:r>
            <a:endParaRPr lang="en-US" altLang="en-US" sz="2400"/>
          </a:p>
          <a:p>
            <a:pPr algn="just"/>
            <a:endParaRPr lang="en-US" altLang="en-US" sz="2400" b="1"/>
          </a:p>
          <a:p>
            <a:pPr algn="just"/>
            <a:r>
              <a:rPr lang="en-US" altLang="en-US" sz="2400" b="1"/>
              <a:t>Fourth</a:t>
            </a:r>
            <a:r>
              <a:rPr lang="en-US" altLang="en-US" sz="2400"/>
              <a:t>, power is zero-sum. In any interaction between A and B, if A gets B to do something B would not otherwise do, then A has power and B does not in that situation.</a:t>
            </a:r>
            <a:endParaRPr lang="en-US" alt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ext Box 4"/>
          <p:cNvSpPr txBox="1"/>
          <p:nvPr/>
        </p:nvSpPr>
        <p:spPr>
          <a:xfrm>
            <a:off x="681990" y="767080"/>
            <a:ext cx="10546715" cy="5323205"/>
          </a:xfrm>
          <a:prstGeom prst="rect">
            <a:avLst/>
          </a:prstGeom>
        </p:spPr>
        <p:txBody>
          <a:bodyPr wrap="square">
            <a:spAutoFit/>
          </a:bodyPr>
          <a:p>
            <a:r>
              <a:rPr sz="2000"/>
              <a:t>This view has severa</a:t>
            </a:r>
            <a:r>
              <a:rPr sz="2000" b="1"/>
              <a:t>l theoretical advantages</a:t>
            </a:r>
            <a:r>
              <a:rPr sz="2000"/>
              <a:t>. First, it matches the common-sense idea that power is about success, meaning achieving outcomes. It also reflects the everyday understanding that power concerns decisions and how they are made.</a:t>
            </a:r>
            <a:endParaRPr sz="2000"/>
          </a:p>
          <a:p>
            <a:endParaRPr sz="2000"/>
          </a:p>
          <a:p>
            <a:r>
              <a:rPr sz="2000"/>
              <a:t>For political theorists and scientists, this definition has strong methodological advantages. It is clear and parsimonious, meaning it is simple, precise, and not unnecessarily complex.</a:t>
            </a:r>
            <a:endParaRPr sz="2000"/>
          </a:p>
          <a:p>
            <a:endParaRPr sz="2000"/>
          </a:p>
          <a:p>
            <a:r>
              <a:rPr sz="2000"/>
              <a:t>It can be operationalized in an empirical study of the distribution of power within a group, community, or society.</a:t>
            </a:r>
            <a:endParaRPr sz="2000"/>
          </a:p>
          <a:p>
            <a:endParaRPr sz="2000"/>
          </a:p>
          <a:p>
            <a:r>
              <a:rPr sz="2000"/>
              <a:t>The method involves three main steps:</a:t>
            </a:r>
            <a:endParaRPr sz="2000"/>
          </a:p>
          <a:p>
            <a:endParaRPr sz="2000"/>
          </a:p>
          <a:p>
            <a:pPr>
              <a:buAutoNum type="arabicPeriod"/>
            </a:pPr>
            <a:r>
              <a:rPr sz="2000"/>
              <a:t>Selecting key decision-making areas.</a:t>
            </a:r>
            <a:endParaRPr sz="2000"/>
          </a:p>
          <a:p>
            <a:pPr>
              <a:buAutoNum type="arabicPeriod"/>
            </a:pPr>
            <a:r>
              <a:rPr sz="2000"/>
              <a:t>Identifying the actors involved and discovering their preferences.</a:t>
            </a:r>
            <a:endParaRPr sz="2000"/>
          </a:p>
          <a:p>
            <a:pPr>
              <a:buAutoNum type="arabicPeriod"/>
            </a:pPr>
            <a:r>
              <a:rPr sz="2000"/>
              <a:t>Analysing the decisions made and comparing them with the preferences of the actors.</a:t>
            </a:r>
            <a:endParaRPr sz="2000"/>
          </a:p>
          <a:p>
            <a:pPr>
              <a:buAutoNum type="arabicPeriod"/>
            </a:pPr>
            <a:endParaRPr sz="2000"/>
          </a:p>
          <a:p>
            <a:r>
              <a:rPr sz="2000"/>
              <a:t>If an actor’s preferences match the final decision, that actor is considered to have exercised power.</a:t>
            </a: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215390" y="1177925"/>
            <a:ext cx="9041765" cy="4792980"/>
          </a:xfrm>
          <a:prstGeom prst="rect">
            <a:avLst/>
          </a:prstGeom>
        </p:spPr>
        <p:txBody>
          <a:bodyPr wrap="square">
            <a:spAutoFit/>
          </a:bodyPr>
          <a:p>
            <a:pPr>
              <a:spcAft>
                <a:spcPct val="60000"/>
              </a:spcAft>
            </a:pPr>
            <a:r>
              <a:rPr sz="2400" b="1"/>
              <a:t>Why was this considered a theoretical advantage?</a:t>
            </a:r>
            <a:endParaRPr sz="2400" b="1"/>
          </a:p>
          <a:p>
            <a:r>
              <a:rPr sz="2400"/>
              <a:t>Because earlier discussions of power were:</a:t>
            </a:r>
            <a:endParaRPr sz="2400"/>
          </a:p>
          <a:p>
            <a:endParaRPr sz="2400"/>
          </a:p>
          <a:p>
            <a:pPr>
              <a:buFont typeface="Arial" panose="020B0604020202020204"/>
              <a:buChar char="•"/>
            </a:pPr>
            <a:r>
              <a:rPr sz="2400"/>
              <a:t>Abstract</a:t>
            </a:r>
            <a:endParaRPr sz="2400"/>
          </a:p>
          <a:p>
            <a:pPr>
              <a:buFont typeface="Arial" panose="020B0604020202020204"/>
              <a:buChar char="•"/>
            </a:pPr>
            <a:endParaRPr sz="2400"/>
          </a:p>
          <a:p>
            <a:pPr>
              <a:buFont typeface="Arial" panose="020B0604020202020204"/>
              <a:buChar char="•"/>
            </a:pPr>
            <a:r>
              <a:rPr sz="2400"/>
              <a:t>Philosophical</a:t>
            </a:r>
            <a:endParaRPr sz="2400"/>
          </a:p>
          <a:p>
            <a:pPr>
              <a:buFont typeface="Arial" panose="020B0604020202020204"/>
              <a:buChar char="•"/>
            </a:pPr>
            <a:endParaRPr sz="2400"/>
          </a:p>
          <a:p>
            <a:pPr>
              <a:buFont typeface="Arial" panose="020B0604020202020204"/>
              <a:buChar char="•"/>
            </a:pPr>
            <a:r>
              <a:rPr sz="2400"/>
              <a:t>Difficult to measure</a:t>
            </a:r>
            <a:endParaRPr sz="2400"/>
          </a:p>
          <a:p>
            <a:pPr>
              <a:buFont typeface="Arial" panose="020B0604020202020204"/>
              <a:buChar char="•"/>
            </a:pPr>
            <a:endParaRPr sz="2400"/>
          </a:p>
          <a:p>
            <a:pPr>
              <a:buFont typeface="Arial" panose="020B0604020202020204"/>
              <a:buChar char="•"/>
            </a:pPr>
            <a:r>
              <a:rPr sz="2400"/>
              <a:t>Normative rather than empirical</a:t>
            </a:r>
            <a:endParaRPr sz="2400"/>
          </a:p>
          <a:p>
            <a:pPr indent="0">
              <a:buFont typeface="Arial" panose="020B0604020202020204"/>
              <a:buNone/>
            </a:pPr>
            <a:endParaRPr sz="2400"/>
          </a:p>
          <a:p>
            <a:r>
              <a:rPr sz="2400" b="1"/>
              <a:t>Dahl’s model made power researchable.</a:t>
            </a:r>
            <a:endParaRPr sz="2400"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47115" y="425450"/>
            <a:ext cx="9731375" cy="6369685"/>
          </a:xfrm>
          <a:prstGeom prst="rect">
            <a:avLst/>
          </a:prstGeom>
        </p:spPr>
        <p:txBody>
          <a:bodyPr wrap="square">
            <a:spAutoFit/>
          </a:bodyPr>
          <a:p>
            <a:pPr marL="285750" indent="-285750">
              <a:buFont typeface="Arial" panose="020B0604020202020204" pitchFamily="34" charset="0"/>
              <a:buChar char="•"/>
            </a:pPr>
            <a:r>
              <a:rPr sz="2400"/>
              <a:t>This definition of power was enthusiastically adopted by political scientists and sociologists, particularly in the United States, during the late 1950s and 1960s.</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It aligned with the dominant behaviourist approach and its emphasis on empirical, measurable research.</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It led to the development of numerous community power studies, which examined how power was distributed within specific cities or local communities.</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These studies investigated who influenced key decision-making areas, whose preferences prevailed, and whether power was concentrated or dispersed.</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lang="en-US" altLang="en-US" sz="2400"/>
              <a:t> The most famous such study was Dahl’s own analysis of the distribution of power  in </a:t>
            </a:r>
            <a:r>
              <a:rPr lang="en-US" altLang="en-US" sz="2400" b="1"/>
              <a:t>Who Governs? ([1963] 2005)</a:t>
            </a:r>
            <a:endParaRPr lang="en-US" altLang="en-US" sz="2400"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356870" y="2866390"/>
            <a:ext cx="11090275" cy="1938020"/>
          </a:xfrm>
          <a:prstGeom prst="rect">
            <a:avLst/>
          </a:prstGeom>
        </p:spPr>
        <p:txBody>
          <a:bodyPr wrap="square">
            <a:spAutoFit/>
          </a:bodyPr>
          <a:p>
            <a:pPr marL="285750" indent="-285750" algn="just">
              <a:buFont typeface="Arial" panose="020B0604020202020204" pitchFamily="34" charset="0"/>
              <a:buChar char="•"/>
            </a:pPr>
            <a:r>
              <a:rPr sz="2400"/>
              <a:t>Although simple and clear, this conception of power has limitations because it focuses only on observable decisions. It ignores situations where A prevents an issue from even being discussed. For example, if A ensures that workers’ wage demands never reach the meeting agenda, no decision is made — but power is still being exercised. This criticism leads to the idea of the second face of power.</a:t>
            </a:r>
            <a:endParaRPr sz="2400"/>
          </a:p>
        </p:txBody>
      </p:sp>
      <p:sp>
        <p:nvSpPr>
          <p:cNvPr id="5" name="Text Box 4"/>
          <p:cNvSpPr txBox="1"/>
          <p:nvPr/>
        </p:nvSpPr>
        <p:spPr>
          <a:xfrm>
            <a:off x="2637155" y="1535430"/>
            <a:ext cx="7189470" cy="521970"/>
          </a:xfrm>
          <a:prstGeom prst="rect">
            <a:avLst/>
          </a:prstGeom>
          <a:noFill/>
        </p:spPr>
        <p:txBody>
          <a:bodyPr wrap="square" rtlCol="0">
            <a:spAutoFit/>
          </a:bodyPr>
          <a:p>
            <a:r>
              <a:rPr lang="en-US" sz="2800" b="1"/>
              <a:t>Limitations of this View of Power</a:t>
            </a:r>
            <a:endParaRPr lang="en-US" sz="2800" b="1"/>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Picture 4"/>
          <p:cNvPicPr>
            <a:picLocks noChangeAspect="1"/>
          </p:cNvPicPr>
          <p:nvPr/>
        </p:nvPicPr>
        <p:blipFill>
          <a:blip r:embed="rId1"/>
          <a:stretch>
            <a:fillRect/>
          </a:stretch>
        </p:blipFill>
        <p:spPr>
          <a:xfrm>
            <a:off x="320040" y="2287270"/>
            <a:ext cx="3773805" cy="1635125"/>
          </a:xfrm>
          <a:prstGeom prst="rect">
            <a:avLst/>
          </a:prstGeom>
        </p:spPr>
      </p:pic>
      <p:pic>
        <p:nvPicPr>
          <p:cNvPr id="6" name="Picture 5"/>
          <p:cNvPicPr>
            <a:picLocks noChangeAspect="1"/>
          </p:cNvPicPr>
          <p:nvPr/>
        </p:nvPicPr>
        <p:blipFill>
          <a:blip r:embed="rId2"/>
          <a:stretch>
            <a:fillRect/>
          </a:stretch>
        </p:blipFill>
        <p:spPr>
          <a:xfrm>
            <a:off x="4178935" y="942340"/>
            <a:ext cx="8013065" cy="482346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81660" y="2368550"/>
            <a:ext cx="11028680" cy="1814830"/>
          </a:xfrm>
          <a:prstGeom prst="rect">
            <a:avLst/>
          </a:prstGeom>
        </p:spPr>
        <p:txBody>
          <a:bodyPr wrap="square">
            <a:spAutoFit/>
          </a:bodyPr>
          <a:p>
            <a:pPr marL="285750" indent="-285750" algn="just">
              <a:buFont typeface="Arial" panose="020B0604020202020204" pitchFamily="34" charset="0"/>
              <a:buChar char="•"/>
            </a:pPr>
            <a:r>
              <a:rPr sz="2800"/>
              <a:t>This model is also actor-centred, meaning power exists only in direct relationships between identifiable individuals like A and B. It does not recognise that power can operate through larger cultural, social, or historical structures.</a:t>
            </a:r>
            <a:endParaRPr sz="2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1419225" y="347345"/>
            <a:ext cx="9353550" cy="1876425"/>
          </a:xfrm>
          <a:prstGeom prst="rect">
            <a:avLst/>
          </a:prstGeom>
        </p:spPr>
      </p:pic>
      <p:pic>
        <p:nvPicPr>
          <p:cNvPr id="6" name="Picture 5"/>
          <p:cNvPicPr>
            <a:picLocks noChangeAspect="1"/>
          </p:cNvPicPr>
          <p:nvPr/>
        </p:nvPicPr>
        <p:blipFill>
          <a:blip r:embed="rId2"/>
          <a:stretch>
            <a:fillRect/>
          </a:stretch>
        </p:blipFill>
        <p:spPr>
          <a:xfrm>
            <a:off x="1892935" y="2223770"/>
            <a:ext cx="7454265" cy="4524375"/>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63295" y="704850"/>
            <a:ext cx="10243820" cy="5901055"/>
          </a:xfrm>
          <a:prstGeom prst="rect">
            <a:avLst/>
          </a:prstGeom>
        </p:spPr>
        <p:txBody>
          <a:bodyPr wrap="square">
            <a:spAutoFit/>
          </a:bodyPr>
          <a:p>
            <a:pPr>
              <a:spcAft>
                <a:spcPct val="60000"/>
              </a:spcAft>
            </a:pPr>
            <a:r>
              <a:rPr sz="2400" b="1"/>
              <a:t>Concept of Power in Social Sciences</a:t>
            </a:r>
            <a:endParaRPr sz="2400" b="1"/>
          </a:p>
          <a:p>
            <a:pPr>
              <a:buFont typeface="Arial" panose="020B0604020202020204"/>
              <a:buChar char="•"/>
            </a:pPr>
            <a:r>
              <a:rPr sz="2400"/>
              <a:t>The most general understanding of power refers to the ability to achieve a desired outcome — often termed power to.</a:t>
            </a:r>
            <a:endParaRPr sz="2400"/>
          </a:p>
          <a:p>
            <a:pPr>
              <a:buFont typeface="Arial" panose="020B0604020202020204"/>
              <a:buChar char="•"/>
            </a:pPr>
            <a:endParaRPr sz="2400"/>
          </a:p>
          <a:p>
            <a:pPr>
              <a:buFont typeface="Arial" panose="020B0604020202020204"/>
              <a:buChar char="•"/>
            </a:pPr>
            <a:r>
              <a:rPr sz="2400"/>
              <a:t>Power to denotes a </a:t>
            </a:r>
            <a:r>
              <a:rPr sz="2400" b="1"/>
              <a:t>capacity </a:t>
            </a:r>
            <a:r>
              <a:rPr sz="2400"/>
              <a:t>possessed by an actor to accomplish specific goals.</a:t>
            </a:r>
            <a:endParaRPr sz="2400"/>
          </a:p>
          <a:p>
            <a:pPr>
              <a:buFont typeface="Arial" panose="020B0604020202020204"/>
              <a:buChar char="•"/>
            </a:pPr>
            <a:endParaRPr sz="2400"/>
          </a:p>
          <a:p>
            <a:pPr>
              <a:buFont typeface="Arial" panose="020B0604020202020204"/>
              <a:buChar char="•"/>
            </a:pPr>
            <a:r>
              <a:rPr sz="2400"/>
              <a:t>It is:</a:t>
            </a:r>
            <a:endParaRPr sz="2400"/>
          </a:p>
          <a:p>
            <a:pPr>
              <a:buFont typeface="Arial" panose="020B0604020202020204"/>
              <a:buChar char="•"/>
            </a:pPr>
            <a:endParaRPr sz="2400"/>
          </a:p>
          <a:p>
            <a:pPr lvl="1">
              <a:buFont typeface="Arial" panose="020B0604020202020204"/>
              <a:buChar char="◦"/>
            </a:pPr>
            <a:r>
              <a:rPr sz="2400" b="1"/>
              <a:t>Instrumental </a:t>
            </a:r>
            <a:r>
              <a:rPr sz="2400"/>
              <a:t>in nature (a means to an end)</a:t>
            </a:r>
            <a:endParaRPr sz="2400"/>
          </a:p>
          <a:p>
            <a:pPr lvl="1">
              <a:buFont typeface="Arial" panose="020B0604020202020204"/>
              <a:buChar char="◦"/>
            </a:pPr>
            <a:endParaRPr sz="2400"/>
          </a:p>
          <a:p>
            <a:pPr lvl="1">
              <a:buFont typeface="Arial" panose="020B0604020202020204"/>
              <a:buChar char="◦"/>
            </a:pPr>
            <a:r>
              <a:rPr sz="2400"/>
              <a:t>Held by an actor (usually consciously)</a:t>
            </a:r>
            <a:endParaRPr sz="2400"/>
          </a:p>
          <a:p>
            <a:pPr lvl="1">
              <a:buFont typeface="Arial" panose="020B0604020202020204"/>
              <a:buChar char="◦"/>
            </a:pPr>
            <a:endParaRPr sz="2400"/>
          </a:p>
          <a:p>
            <a:pPr lvl="1">
              <a:buFont typeface="Arial" panose="020B0604020202020204"/>
              <a:buChar char="◦"/>
            </a:pPr>
            <a:r>
              <a:rPr sz="2400"/>
              <a:t>Deployed toward achieving intended outcomes</a:t>
            </a:r>
            <a:endParaRPr sz="2400"/>
          </a:p>
          <a:p>
            <a:pPr lvl="1">
              <a:buFont typeface="Arial" panose="020B0604020202020204"/>
              <a:buChar char="◦"/>
            </a:pPr>
            <a:endParaRPr sz="2400"/>
          </a:p>
          <a:p>
            <a:pPr>
              <a:buFont typeface="Arial" panose="020B0604020202020204"/>
              <a:buChar char="•"/>
            </a:pPr>
            <a:r>
              <a:rPr sz="2400"/>
              <a:t>Example: The ability to purchase goods, make decisions, or influence events.</a:t>
            </a:r>
            <a:endParaRPr sz="24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65785" y="1659890"/>
            <a:ext cx="11153775" cy="3784600"/>
          </a:xfrm>
          <a:prstGeom prst="rect">
            <a:avLst/>
          </a:prstGeom>
        </p:spPr>
        <p:txBody>
          <a:bodyPr wrap="square">
            <a:spAutoFit/>
          </a:bodyPr>
          <a:p>
            <a:pPr algn="just">
              <a:buFont typeface="Arial" panose="020B0604020202020204"/>
              <a:buChar char="•"/>
            </a:pPr>
            <a:r>
              <a:rPr sz="2400"/>
              <a:t>Because it is strongly agency-centred, power is seen only when there is observable conflict between A and B. If B does not openly resist or express dissatisfaction, then power is assumed not to exist. For example, if B quietly accepts unequal treatment without questioning it, this model would not recognise that B is under power.</a:t>
            </a:r>
            <a:endParaRPr sz="2400"/>
          </a:p>
          <a:p>
            <a:pPr algn="just">
              <a:buFont typeface="Arial" panose="020B0604020202020204"/>
              <a:buChar char="•"/>
            </a:pPr>
            <a:endParaRPr sz="2400"/>
          </a:p>
          <a:p>
            <a:pPr algn="just">
              <a:buFont typeface="Arial" panose="020B0604020202020204"/>
              <a:buChar char="•"/>
            </a:pPr>
            <a:r>
              <a:rPr sz="2400"/>
              <a:t>The model assumes that an actor’s interests are the same as their stated preferences. It does not distinguish between what B openly says they want and what may actually be in B’s deeper or real interest. For example, if B says they are satisfied with low wages because “that is how things are,” this approach treats that statement as fully reflecting B’s true interest.</a:t>
            </a:r>
            <a:endParaRPr sz="24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Picture 3"/>
          <p:cNvPicPr>
            <a:picLocks noChangeAspect="1"/>
          </p:cNvPicPr>
          <p:nvPr/>
        </p:nvPicPr>
        <p:blipFill>
          <a:blip r:embed="rId1"/>
          <a:stretch>
            <a:fillRect/>
          </a:stretch>
        </p:blipFill>
        <p:spPr>
          <a:xfrm>
            <a:off x="1903095" y="541655"/>
            <a:ext cx="7863205" cy="5621020"/>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412875" y="2275840"/>
            <a:ext cx="8854440" cy="3415030"/>
          </a:xfrm>
          <a:prstGeom prst="rect">
            <a:avLst/>
          </a:prstGeom>
        </p:spPr>
        <p:txBody>
          <a:bodyPr wrap="square">
            <a:spAutoFit/>
          </a:bodyPr>
          <a:p>
            <a:r>
              <a:rPr sz="2400"/>
              <a:t>Dahl’s model misses:</a:t>
            </a:r>
            <a:endParaRPr sz="2400"/>
          </a:p>
          <a:p>
            <a:endParaRPr sz="2400"/>
          </a:p>
          <a:p>
            <a:pPr marL="457200" indent="-457200">
              <a:buFont typeface="+mj-lt"/>
              <a:buAutoNum type="arabicParenR"/>
            </a:pPr>
            <a:r>
              <a:rPr sz="2400"/>
              <a:t>Power that stops issues from being discussed.</a:t>
            </a:r>
            <a:endParaRPr sz="2400"/>
          </a:p>
          <a:p>
            <a:pPr marL="457200" indent="-457200">
              <a:buFont typeface="+mj-lt"/>
              <a:buAutoNum type="arabicParenR"/>
            </a:pPr>
            <a:endParaRPr sz="2400"/>
          </a:p>
          <a:p>
            <a:pPr marL="457200" indent="-457200">
              <a:buFont typeface="+mj-lt"/>
              <a:buAutoNum type="arabicParenR"/>
            </a:pPr>
            <a:r>
              <a:rPr sz="2400"/>
              <a:t>Power that operates through culture and systems.</a:t>
            </a:r>
            <a:endParaRPr sz="2400"/>
          </a:p>
          <a:p>
            <a:pPr marL="457200" indent="-457200">
              <a:buFont typeface="+mj-lt"/>
              <a:buAutoNum type="arabicParenR"/>
            </a:pPr>
            <a:endParaRPr sz="2400"/>
          </a:p>
          <a:p>
            <a:pPr marL="457200" indent="-457200">
              <a:buFont typeface="+mj-lt"/>
              <a:buAutoNum type="arabicParenR"/>
            </a:pPr>
            <a:r>
              <a:rPr sz="2400"/>
              <a:t>Power that shapes people’s beliefs and preferences.</a:t>
            </a:r>
            <a:endParaRPr sz="2400"/>
          </a:p>
          <a:p>
            <a:r>
              <a:rPr sz="2400"/>
              <a:t>That is why later theorists proposed the second and third faces of power.</a:t>
            </a:r>
            <a:endParaRPr sz="24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70865" y="2054860"/>
            <a:ext cx="11226165" cy="768350"/>
          </a:xfrm>
          <a:prstGeom prst="rect">
            <a:avLst/>
          </a:prstGeom>
          <a:noFill/>
        </p:spPr>
        <p:txBody>
          <a:bodyPr wrap="square" rtlCol="0">
            <a:spAutoFit/>
          </a:bodyPr>
          <a:p>
            <a:r>
              <a:rPr lang="en-US" altLang="en-US" sz="4400"/>
              <a:t>Agenda-Setting – The Second Face of Power</a:t>
            </a:r>
            <a:endParaRPr lang="en-US" altLang="en-US" sz="44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820420" y="1536700"/>
            <a:ext cx="10786745" cy="4154170"/>
          </a:xfrm>
          <a:prstGeom prst="rect">
            <a:avLst/>
          </a:prstGeom>
        </p:spPr>
        <p:txBody>
          <a:bodyPr wrap="square">
            <a:spAutoFit/>
          </a:bodyPr>
          <a:p>
            <a:pPr marL="285750" indent="-285750" algn="just">
              <a:buFont typeface="Arial" panose="020B0604020202020204" pitchFamily="34" charset="0"/>
              <a:buChar char="•"/>
            </a:pPr>
            <a:r>
              <a:rPr sz="2400"/>
              <a:t>The second face of power is a revision of the first; it expands the meaning of power beyond visible decision-making.</a:t>
            </a:r>
            <a:endParaRPr sz="2400"/>
          </a:p>
          <a:p>
            <a:pPr algn="just"/>
            <a:endParaRPr sz="2400"/>
          </a:p>
          <a:p>
            <a:pPr marL="285750" indent="-285750" algn="just">
              <a:buFont typeface="Arial" panose="020B0604020202020204" pitchFamily="34" charset="0"/>
              <a:buChar char="•"/>
            </a:pPr>
            <a:r>
              <a:rPr sz="2400"/>
              <a:t>It responds to the criticism that focusing only on observable decisions gives too narrow a view of power’s outcomes.</a:t>
            </a:r>
            <a:endParaRPr sz="2400"/>
          </a:p>
          <a:p>
            <a:pPr algn="just"/>
            <a:endParaRPr sz="2400"/>
          </a:p>
          <a:p>
            <a:pPr marL="285750" indent="-285750" algn="just">
              <a:buFont typeface="Arial" panose="020B0604020202020204" pitchFamily="34" charset="0"/>
              <a:buChar char="•"/>
            </a:pPr>
            <a:r>
              <a:rPr sz="2400"/>
              <a:t>In The Two Faces of Power, Peter Bachrach and Morton S. Baratz introduced the idea of “non-decision-making” as the second face of power.</a:t>
            </a:r>
            <a:endParaRPr sz="2400"/>
          </a:p>
          <a:p>
            <a:pPr algn="just"/>
            <a:endParaRPr sz="2400"/>
          </a:p>
          <a:p>
            <a:pPr marL="285750" indent="-285750" algn="just">
              <a:buFont typeface="Arial" panose="020B0604020202020204" pitchFamily="34" charset="0"/>
              <a:buChar char="•"/>
            </a:pPr>
            <a:r>
              <a:rPr sz="2400"/>
              <a:t>They argued that power is not only about influencing decisions, but also about controlling which issues are allowed to reach the decision-making stage.</a:t>
            </a:r>
            <a:endParaRPr sz="24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78865" y="1271905"/>
            <a:ext cx="9906000" cy="3969385"/>
          </a:xfrm>
          <a:prstGeom prst="rect">
            <a:avLst/>
          </a:prstGeom>
        </p:spPr>
        <p:txBody>
          <a:bodyPr wrap="square">
            <a:spAutoFit/>
          </a:bodyPr>
          <a:p>
            <a:pPr algn="just">
              <a:buFont typeface="Arial" panose="020B0604020202020204"/>
              <a:buChar char="•"/>
            </a:pPr>
            <a:r>
              <a:rPr sz="2800"/>
              <a:t>If A creates or reinforces barriers that prevent certain policy conflicts from being publicly discussed, A is exercising power.</a:t>
            </a:r>
            <a:endParaRPr sz="2800"/>
          </a:p>
          <a:p>
            <a:pPr algn="just">
              <a:buFont typeface="Arial" panose="020B0604020202020204"/>
              <a:buChar char="•"/>
            </a:pPr>
            <a:endParaRPr sz="2800"/>
          </a:p>
          <a:p>
            <a:pPr algn="just">
              <a:buFont typeface="Arial" panose="020B0604020202020204"/>
              <a:buChar char="•"/>
            </a:pPr>
            <a:r>
              <a:rPr sz="2800"/>
              <a:t>For example, if A ensures that wage reform is never placed on the agenda, B never even gets the chance to demand it — this is power through agenda-setting.</a:t>
            </a:r>
            <a:endParaRPr sz="2800"/>
          </a:p>
          <a:p>
            <a:pPr algn="just">
              <a:buFont typeface="Arial" panose="020B0604020202020204"/>
              <a:buChar char="•"/>
            </a:pPr>
            <a:endParaRPr sz="2800"/>
          </a:p>
          <a:p>
            <a:pPr algn="just">
              <a:buFont typeface="Arial" panose="020B0604020202020204"/>
              <a:buChar char="•"/>
            </a:pPr>
            <a:r>
              <a:rPr sz="2800"/>
              <a:t>Thus, power operates not only in visible conflicts, but also in shaping what is considered legitimate for discussion.</a:t>
            </a:r>
            <a:endParaRPr sz="28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96290" y="453708"/>
            <a:ext cx="5080000" cy="460375"/>
          </a:xfrm>
          <a:prstGeom prst="rect">
            <a:avLst/>
          </a:prstGeom>
        </p:spPr>
        <p:txBody>
          <a:bodyPr>
            <a:spAutoFit/>
          </a:bodyPr>
          <a:p>
            <a:r>
              <a:rPr sz="2400"/>
              <a:t>Neo-Elitist Reformulation</a:t>
            </a:r>
            <a:endParaRPr sz="2400"/>
          </a:p>
        </p:txBody>
      </p:sp>
      <p:sp>
        <p:nvSpPr>
          <p:cNvPr id="5" name="Text Box 4"/>
          <p:cNvSpPr txBox="1"/>
          <p:nvPr/>
        </p:nvSpPr>
        <p:spPr>
          <a:xfrm>
            <a:off x="796290" y="1118235"/>
            <a:ext cx="10540365" cy="1938020"/>
          </a:xfrm>
          <a:prstGeom prst="rect">
            <a:avLst/>
          </a:prstGeom>
        </p:spPr>
        <p:txBody>
          <a:bodyPr wrap="square">
            <a:spAutoFit/>
          </a:bodyPr>
          <a:p>
            <a:pPr algn="just"/>
            <a:r>
              <a:rPr sz="2400"/>
              <a:t>Revising Dahl’s formula, Peter Bachrach and Morton S. Baratz argue that power exists when:</a:t>
            </a:r>
            <a:endParaRPr sz="2400"/>
          </a:p>
          <a:p>
            <a:pPr algn="just"/>
            <a:r>
              <a:rPr sz="2400"/>
              <a:t>“</a:t>
            </a:r>
            <a:r>
              <a:rPr sz="2400" b="1"/>
              <a:t>A devotes his energies to creating or reinforcing social and political values and institutional practices that limit the scope of the political process to public considerations of only those issues which are comparatively innocuous to A.”</a:t>
            </a:r>
            <a:endParaRPr sz="2400" b="1"/>
          </a:p>
        </p:txBody>
      </p:sp>
      <p:sp>
        <p:nvSpPr>
          <p:cNvPr id="6" name="Text Box 5"/>
          <p:cNvSpPr txBox="1"/>
          <p:nvPr/>
        </p:nvSpPr>
        <p:spPr>
          <a:xfrm>
            <a:off x="937260" y="3260090"/>
            <a:ext cx="10293985" cy="1938020"/>
          </a:xfrm>
          <a:prstGeom prst="rect">
            <a:avLst/>
          </a:prstGeom>
        </p:spPr>
        <p:txBody>
          <a:bodyPr wrap="square">
            <a:spAutoFit/>
          </a:bodyPr>
          <a:p>
            <a:pPr algn="just"/>
            <a:r>
              <a:rPr sz="2400"/>
              <a:t>This form of power is called non-decision-making — it refers to decisions that exclude certain issues from discussion because they threaten A’s interests.</a:t>
            </a:r>
            <a:endParaRPr sz="2400"/>
          </a:p>
          <a:p>
            <a:pPr algn="just"/>
            <a:endParaRPr sz="2400"/>
          </a:p>
          <a:p>
            <a:pPr algn="just"/>
            <a:r>
              <a:rPr sz="2400"/>
              <a:t>Power here lies in controlling what is allowed onto the political agenda, not just in winning visible decisions.</a:t>
            </a:r>
            <a:endParaRPr sz="24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45135" y="345440"/>
            <a:ext cx="11150600" cy="6369685"/>
          </a:xfrm>
          <a:prstGeom prst="rect">
            <a:avLst/>
          </a:prstGeom>
        </p:spPr>
        <p:txBody>
          <a:bodyPr wrap="square">
            <a:spAutoFit/>
          </a:bodyPr>
          <a:p>
            <a:pPr algn="just"/>
            <a:r>
              <a:rPr sz="2400" b="1"/>
              <a:t>E. E. Schattschneider</a:t>
            </a:r>
            <a:r>
              <a:rPr sz="2400"/>
              <a:t> expressed this clearly:</a:t>
            </a:r>
            <a:endParaRPr sz="2400"/>
          </a:p>
          <a:p>
            <a:pPr algn="just"/>
            <a:r>
              <a:rPr sz="2400" b="1"/>
              <a:t>“Some issues are organized into politics while others are organized out.”</a:t>
            </a:r>
            <a:endParaRPr sz="2400" b="1"/>
          </a:p>
          <a:p>
            <a:pPr algn="just"/>
            <a:endParaRPr sz="2400"/>
          </a:p>
          <a:p>
            <a:pPr algn="just"/>
            <a:r>
              <a:rPr sz="2400"/>
              <a:t>Power, therefore, is the ability to set the political agenda for the decision-making process.</a:t>
            </a:r>
            <a:endParaRPr sz="2400"/>
          </a:p>
          <a:p>
            <a:pPr algn="just"/>
            <a:endParaRPr sz="2400"/>
          </a:p>
          <a:p>
            <a:pPr algn="just"/>
            <a:r>
              <a:rPr sz="2400" b="1"/>
              <a:t>For example, i</a:t>
            </a:r>
            <a:r>
              <a:rPr sz="2400"/>
              <a:t>f business elites ensure that environmental regulations are never debated in parliament, the issue is “organized out,” and power is exercised even though no vote occurs.</a:t>
            </a:r>
            <a:endParaRPr sz="2400"/>
          </a:p>
          <a:p>
            <a:pPr algn="just"/>
            <a:endParaRPr sz="2400"/>
          </a:p>
          <a:p>
            <a:pPr algn="just"/>
            <a:r>
              <a:rPr sz="2400"/>
              <a:t>Identifying this form of power is more complex than studying decision-making because it requires analysing the dynamics of exclusion and silence.</a:t>
            </a:r>
            <a:endParaRPr sz="2400"/>
          </a:p>
          <a:p>
            <a:pPr algn="just"/>
            <a:endParaRPr sz="2400"/>
          </a:p>
          <a:p>
            <a:pPr algn="just"/>
            <a:r>
              <a:rPr sz="2400"/>
              <a:t>Schattschneider summarized this insight in the phrase:</a:t>
            </a:r>
            <a:endParaRPr sz="2400"/>
          </a:p>
          <a:p>
            <a:pPr algn="just"/>
            <a:r>
              <a:rPr sz="2400"/>
              <a:t>“</a:t>
            </a:r>
            <a:r>
              <a:rPr sz="2400" b="1"/>
              <a:t>Organization is the mobilization of bias,</a:t>
            </a:r>
            <a:r>
              <a:rPr sz="2400"/>
              <a:t>”</a:t>
            </a:r>
            <a:endParaRPr sz="2400"/>
          </a:p>
          <a:p>
            <a:pPr algn="just"/>
            <a:r>
              <a:rPr sz="2400"/>
              <a:t> meaning political structures are arranged in ways that systematically favour some interests while blocking others.</a:t>
            </a:r>
            <a:endParaRPr sz="24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03555" y="996950"/>
            <a:ext cx="10469880" cy="4523105"/>
          </a:xfrm>
          <a:prstGeom prst="rect">
            <a:avLst/>
          </a:prstGeom>
        </p:spPr>
        <p:txBody>
          <a:bodyPr wrap="square">
            <a:spAutoFit/>
          </a:bodyPr>
          <a:p>
            <a:pPr marL="342900" indent="-342900" algn="just">
              <a:buFont typeface="Arial" panose="020B0604020202020204" pitchFamily="34" charset="0"/>
              <a:buChar char="•"/>
            </a:pPr>
            <a:r>
              <a:rPr sz="2400"/>
              <a:t>The second face of power introduces </a:t>
            </a:r>
            <a:r>
              <a:rPr sz="2400" b="1"/>
              <a:t>two important innovations.</a:t>
            </a:r>
            <a:r>
              <a:rPr sz="2400" b="1"/>
              <a:t> First,</a:t>
            </a:r>
            <a:r>
              <a:rPr sz="2400"/>
              <a:t> it expands the idea of political power beyond formal decisions to include informal agenda-setting — the process through which certain issues are allowed or prevented from reaching decision-making.</a:t>
            </a:r>
            <a:endParaRPr sz="2400"/>
          </a:p>
          <a:p>
            <a:pPr marL="342900" indent="-342900" algn="just">
              <a:buFont typeface="Arial" panose="020B0604020202020204" pitchFamily="34" charset="0"/>
              <a:buChar char="•"/>
            </a:pPr>
            <a:endParaRPr sz="2400"/>
          </a:p>
          <a:p>
            <a:pPr marL="342900" indent="-342900" algn="just">
              <a:buFont typeface="Arial" panose="020B0604020202020204" pitchFamily="34" charset="0"/>
              <a:buChar char="•"/>
            </a:pPr>
            <a:r>
              <a:rPr sz="2400"/>
              <a:t>This makes the theory more institutionally sophisticated, because it recognises that power operates not only in voting or legislation, but also in controlling discussion and debate.</a:t>
            </a:r>
            <a:endParaRPr sz="2400"/>
          </a:p>
          <a:p>
            <a:pPr marL="342900" indent="-342900" algn="just">
              <a:buFont typeface="Arial" panose="020B0604020202020204" pitchFamily="34" charset="0"/>
              <a:buChar char="•"/>
            </a:pPr>
            <a:endParaRPr sz="2400" b="1"/>
          </a:p>
          <a:p>
            <a:pPr marL="342900" indent="-342900" algn="just">
              <a:buFont typeface="Arial" panose="020B0604020202020204" pitchFamily="34" charset="0"/>
              <a:buChar char="•"/>
            </a:pPr>
            <a:r>
              <a:rPr sz="2400" b="1"/>
              <a:t>Second,</a:t>
            </a:r>
            <a:r>
              <a:rPr sz="2400"/>
              <a:t> it allows us to examine and weigh different forces — both formal (votes, laws) and informal (party strategies, media silence) — to determine where power actually lies.</a:t>
            </a:r>
            <a:endParaRPr sz="24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32460" y="1002665"/>
            <a:ext cx="10927080" cy="4523105"/>
          </a:xfrm>
          <a:prstGeom prst="rect">
            <a:avLst/>
          </a:prstGeom>
        </p:spPr>
        <p:txBody>
          <a:bodyPr wrap="square">
            <a:spAutoFit/>
          </a:bodyPr>
          <a:p>
            <a:pPr algn="just"/>
            <a:r>
              <a:rPr lang="en-US" sz="2400"/>
              <a:t>Such a face of power is exercised</a:t>
            </a:r>
            <a:r>
              <a:rPr sz="2400"/>
              <a:t> when major parties either:</a:t>
            </a:r>
            <a:endParaRPr sz="2400"/>
          </a:p>
          <a:p>
            <a:pPr algn="just"/>
            <a:endParaRPr sz="2400"/>
          </a:p>
          <a:p>
            <a:pPr algn="just">
              <a:buFont typeface="Arial" panose="020B0604020202020204"/>
              <a:buChar char="•"/>
            </a:pPr>
            <a:r>
              <a:rPr sz="2400"/>
              <a:t>Implicitly ignore an issue because raising it may cost them electoral support, or</a:t>
            </a:r>
            <a:endParaRPr sz="2400"/>
          </a:p>
          <a:p>
            <a:pPr algn="just">
              <a:buFont typeface="Arial" panose="020B0604020202020204"/>
              <a:buChar char="•"/>
            </a:pPr>
            <a:endParaRPr sz="2400"/>
          </a:p>
          <a:p>
            <a:pPr algn="just">
              <a:buFont typeface="Arial" panose="020B0604020202020204"/>
              <a:buChar char="•"/>
            </a:pPr>
            <a:r>
              <a:rPr sz="2400"/>
              <a:t>Fundamentally agree not to challenge a sensitive topic.</a:t>
            </a:r>
            <a:endParaRPr sz="2400"/>
          </a:p>
          <a:p>
            <a:pPr algn="just">
              <a:buFont typeface="Arial" panose="020B0604020202020204"/>
              <a:buChar char="•"/>
            </a:pPr>
            <a:endParaRPr sz="2400"/>
          </a:p>
          <a:p>
            <a:pPr algn="just"/>
            <a:r>
              <a:rPr sz="2400" b="1"/>
              <a:t>For example, climate change has often struggled to become a central political issue because decision-makers may perceive economic or political costs in addressing it seriously.</a:t>
            </a:r>
            <a:endParaRPr sz="2400" b="1"/>
          </a:p>
          <a:p>
            <a:pPr algn="just"/>
            <a:endParaRPr sz="2400"/>
          </a:p>
          <a:p>
            <a:pPr algn="just"/>
            <a:r>
              <a:rPr sz="2400"/>
              <a:t>In such cases, the issue is not openly rejected — it is simply kept off the mainstream agenda.</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44855" y="1073785"/>
            <a:ext cx="10682605" cy="4792980"/>
          </a:xfrm>
          <a:prstGeom prst="rect">
            <a:avLst/>
          </a:prstGeom>
        </p:spPr>
        <p:txBody>
          <a:bodyPr wrap="square">
            <a:spAutoFit/>
          </a:bodyPr>
          <a:p>
            <a:pPr>
              <a:spcAft>
                <a:spcPct val="60000"/>
              </a:spcAft>
            </a:pPr>
            <a:r>
              <a:rPr sz="2400" b="1"/>
              <a:t>Power as Relationship: Power Over</a:t>
            </a:r>
            <a:endParaRPr sz="2400" b="1"/>
          </a:p>
          <a:p>
            <a:pPr>
              <a:buFont typeface="Arial" panose="020B0604020202020204"/>
              <a:buChar char="•"/>
            </a:pPr>
            <a:r>
              <a:rPr sz="2400"/>
              <a:t>The dominant contemporary understanding views power as a relationship.</a:t>
            </a:r>
            <a:endParaRPr sz="2400"/>
          </a:p>
          <a:p>
            <a:pPr>
              <a:buFont typeface="Arial" panose="020B0604020202020204"/>
              <a:buChar char="•"/>
            </a:pPr>
            <a:endParaRPr sz="2400"/>
          </a:p>
          <a:p>
            <a:pPr>
              <a:buFont typeface="Arial" panose="020B0604020202020204"/>
              <a:buChar char="•"/>
            </a:pPr>
            <a:r>
              <a:rPr sz="2400"/>
              <a:t>Power over refers to the exercise of control by one individual or group over another.</a:t>
            </a:r>
            <a:endParaRPr sz="2400"/>
          </a:p>
          <a:p>
            <a:pPr>
              <a:buFont typeface="Arial" panose="020B0604020202020204"/>
              <a:buChar char="•"/>
            </a:pPr>
            <a:endParaRPr sz="2400" b="1"/>
          </a:p>
          <a:p>
            <a:pPr>
              <a:buFont typeface="Arial" panose="020B0604020202020204"/>
              <a:buChar char="•"/>
            </a:pPr>
            <a:r>
              <a:rPr sz="2400" b="1"/>
              <a:t>Key features:</a:t>
            </a:r>
            <a:endParaRPr sz="2400" b="1"/>
          </a:p>
          <a:p>
            <a:pPr>
              <a:buFont typeface="Arial" panose="020B0604020202020204"/>
              <a:buChar char="•"/>
            </a:pPr>
            <a:endParaRPr sz="2400"/>
          </a:p>
          <a:p>
            <a:pPr lvl="1">
              <a:buFont typeface="Arial" panose="020B0604020202020204"/>
              <a:buChar char="◦"/>
            </a:pPr>
            <a:r>
              <a:rPr sz="2400"/>
              <a:t>Power is not studied primarily through the actor alone.</a:t>
            </a:r>
            <a:endParaRPr sz="2400"/>
          </a:p>
          <a:p>
            <a:pPr lvl="1">
              <a:buFont typeface="Arial" panose="020B0604020202020204"/>
              <a:buChar char="◦"/>
            </a:pPr>
            <a:endParaRPr sz="2400"/>
          </a:p>
          <a:p>
            <a:pPr lvl="1">
              <a:buFont typeface="Arial" panose="020B0604020202020204"/>
              <a:buChar char="◦"/>
            </a:pPr>
            <a:r>
              <a:rPr sz="2400"/>
              <a:t>It is identified within </a:t>
            </a:r>
            <a:r>
              <a:rPr sz="2400" b="1"/>
              <a:t>relations between actors.</a:t>
            </a:r>
            <a:endParaRPr sz="2400" b="1"/>
          </a:p>
          <a:p>
            <a:pPr lvl="1">
              <a:buFont typeface="Arial" panose="020B0604020202020204"/>
              <a:buChar char="◦"/>
            </a:pPr>
            <a:endParaRPr sz="2400" b="1"/>
          </a:p>
          <a:p>
            <a:pPr lvl="1">
              <a:buFont typeface="Arial" panose="020B0604020202020204"/>
              <a:buChar char="◦"/>
            </a:pPr>
            <a:r>
              <a:rPr sz="2400"/>
              <a:t>It implies a </a:t>
            </a:r>
            <a:r>
              <a:rPr sz="2400" b="1"/>
              <a:t>structure of domination.</a:t>
            </a:r>
            <a:endParaRPr sz="2400" b="1"/>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74065" y="2591435"/>
            <a:ext cx="11033125" cy="1076325"/>
          </a:xfrm>
          <a:prstGeom prst="rect">
            <a:avLst/>
          </a:prstGeom>
        </p:spPr>
        <p:txBody>
          <a:bodyPr wrap="square">
            <a:spAutoFit/>
          </a:bodyPr>
          <a:p>
            <a:r>
              <a:rPr sz="3200"/>
              <a:t>Third Face of Power – Preference Manipulation</a:t>
            </a:r>
            <a:r>
              <a:rPr lang="en-US" sz="3200"/>
              <a:t> or Thought Control</a:t>
            </a:r>
            <a:r>
              <a:rPr sz="3200"/>
              <a:t> </a:t>
            </a:r>
            <a:endParaRPr sz="32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61365" y="1266190"/>
            <a:ext cx="10364470" cy="4154170"/>
          </a:xfrm>
          <a:prstGeom prst="rect">
            <a:avLst/>
          </a:prstGeom>
        </p:spPr>
        <p:txBody>
          <a:bodyPr wrap="square">
            <a:spAutoFit/>
          </a:bodyPr>
          <a:p>
            <a:pPr marL="285750" indent="-285750">
              <a:buFont typeface="Arial" panose="020B0604020202020204" pitchFamily="34" charset="0"/>
              <a:buChar char="•"/>
            </a:pPr>
            <a:r>
              <a:rPr sz="2400"/>
              <a:t>Steven Lukes identifies the</a:t>
            </a:r>
            <a:r>
              <a:rPr sz="2400" b="1"/>
              <a:t> third and most significant face of power </a:t>
            </a:r>
            <a:r>
              <a:rPr sz="2400"/>
              <a:t>as manipulating desires or thought control.</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Power here is not overt domination, but the </a:t>
            </a:r>
            <a:r>
              <a:rPr sz="2400" b="1"/>
              <a:t>ability of A to influence, shape, or determine B’s very wants.</a:t>
            </a:r>
            <a:endParaRPr sz="2400" b="1"/>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Power operates by shaping perceptions, cognitions, and preferences, so that B accepts the existing order without resistance.</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Lukes argues this is the most insidious form of power because people may not even realise that power is being exercised over them.</a:t>
            </a:r>
            <a:endParaRPr sz="240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14375" y="1618615"/>
            <a:ext cx="9965055" cy="3969385"/>
          </a:xfrm>
          <a:prstGeom prst="rect">
            <a:avLst/>
          </a:prstGeom>
        </p:spPr>
        <p:txBody>
          <a:bodyPr wrap="square">
            <a:spAutoFit/>
          </a:bodyPr>
          <a:p>
            <a:pPr algn="just"/>
            <a:r>
              <a:rPr sz="2800"/>
              <a:t>He asks whether the deepest exercise of power is preventing people from having grievances by shaping their understanding so that they:</a:t>
            </a:r>
            <a:endParaRPr sz="2800"/>
          </a:p>
          <a:p>
            <a:pPr algn="just"/>
            <a:endParaRPr sz="2800"/>
          </a:p>
          <a:p>
            <a:pPr algn="just">
              <a:buFont typeface="Arial" panose="020B0604020202020204"/>
              <a:buChar char="•"/>
            </a:pPr>
            <a:r>
              <a:rPr sz="2800"/>
              <a:t>See no alternative to the system,</a:t>
            </a:r>
            <a:endParaRPr sz="2800"/>
          </a:p>
          <a:p>
            <a:pPr algn="just">
              <a:buFont typeface="Arial" panose="020B0604020202020204"/>
              <a:buChar char="•"/>
            </a:pPr>
            <a:endParaRPr sz="2800"/>
          </a:p>
          <a:p>
            <a:pPr algn="just">
              <a:buFont typeface="Arial" panose="020B0604020202020204"/>
              <a:buChar char="•"/>
            </a:pPr>
            <a:r>
              <a:rPr sz="2800"/>
              <a:t>Regard it as natural or unchangeable,</a:t>
            </a:r>
            <a:endParaRPr sz="2800"/>
          </a:p>
          <a:p>
            <a:pPr algn="just">
              <a:buFont typeface="Arial" panose="020B0604020202020204"/>
              <a:buChar char="•"/>
            </a:pPr>
            <a:endParaRPr sz="2800"/>
          </a:p>
          <a:p>
            <a:pPr algn="just">
              <a:buFont typeface="Arial" panose="020B0604020202020204"/>
              <a:buChar char="•"/>
            </a:pPr>
            <a:r>
              <a:rPr sz="2800"/>
              <a:t>Or believe it to be divinely ordained or beneficial.</a:t>
            </a:r>
            <a:endParaRPr sz="28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096010" y="1202055"/>
            <a:ext cx="9999980" cy="4154170"/>
          </a:xfrm>
          <a:prstGeom prst="rect">
            <a:avLst/>
          </a:prstGeom>
        </p:spPr>
        <p:txBody>
          <a:bodyPr wrap="square">
            <a:spAutoFit/>
          </a:bodyPr>
          <a:p>
            <a:pPr algn="just">
              <a:buFont typeface="Arial" panose="020B0604020202020204"/>
              <a:buChar char="•"/>
            </a:pPr>
            <a:r>
              <a:rPr sz="2400"/>
              <a:t>This is a radical view of power, because it does not define power solely through observable behaviour between A and B.</a:t>
            </a:r>
            <a:endParaRPr sz="2400"/>
          </a:p>
          <a:p>
            <a:pPr algn="just">
              <a:buFont typeface="Arial" panose="020B0604020202020204"/>
              <a:buChar char="•"/>
            </a:pPr>
            <a:endParaRPr sz="2400"/>
          </a:p>
          <a:p>
            <a:pPr algn="just">
              <a:buFont typeface="Arial" panose="020B0604020202020204"/>
              <a:buChar char="•"/>
            </a:pPr>
            <a:r>
              <a:rPr sz="2400"/>
              <a:t>It opens the possibility of structural power, where historical, cultural, and social systems shape beliefs and consciousness.</a:t>
            </a:r>
            <a:endParaRPr sz="2400"/>
          </a:p>
          <a:p>
            <a:pPr algn="just">
              <a:buFont typeface="Arial" panose="020B0604020202020204"/>
              <a:buChar char="•"/>
            </a:pPr>
            <a:endParaRPr sz="2400"/>
          </a:p>
          <a:p>
            <a:pPr algn="just">
              <a:buFont typeface="Arial" panose="020B0604020202020204"/>
              <a:buChar char="•"/>
            </a:pPr>
            <a:r>
              <a:rPr sz="2400"/>
              <a:t>This view requires </a:t>
            </a:r>
            <a:r>
              <a:rPr sz="2400" b="1"/>
              <a:t>distinguishing between perceived (felt) interests and real (objective) interests.</a:t>
            </a:r>
            <a:endParaRPr sz="2400" b="1"/>
          </a:p>
          <a:p>
            <a:pPr algn="just">
              <a:buFont typeface="Arial" panose="020B0604020202020204"/>
              <a:buChar char="•"/>
            </a:pPr>
            <a:endParaRPr sz="2400"/>
          </a:p>
          <a:p>
            <a:pPr algn="just">
              <a:buFont typeface="Arial" panose="020B0604020202020204"/>
              <a:buChar char="•"/>
            </a:pPr>
            <a:r>
              <a:rPr sz="2400"/>
              <a:t>It is controversial because it assumes that people may accept arrangements that are not truly in their objective interest due to ideological influence.</a:t>
            </a:r>
            <a:endParaRPr sz="24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49910" y="457835"/>
            <a:ext cx="10880090" cy="4792980"/>
          </a:xfrm>
          <a:prstGeom prst="rect">
            <a:avLst/>
          </a:prstGeom>
        </p:spPr>
        <p:txBody>
          <a:bodyPr wrap="square">
            <a:spAutoFit/>
          </a:bodyPr>
          <a:p>
            <a:pPr>
              <a:spcAft>
                <a:spcPct val="60000"/>
              </a:spcAft>
            </a:pPr>
            <a:r>
              <a:rPr sz="2400" b="1"/>
              <a:t>Third Face of Power and Marxism</a:t>
            </a:r>
            <a:endParaRPr sz="2400" b="1"/>
          </a:p>
          <a:p>
            <a:pPr>
              <a:buFont typeface="Arial" panose="020B0604020202020204"/>
              <a:buChar char="•"/>
            </a:pPr>
            <a:r>
              <a:rPr sz="2400"/>
              <a:t>Lukes’s third dimension of power is not entirely new; it reflects a long-standing tradition in political thought, especially within Marxism.</a:t>
            </a:r>
            <a:endParaRPr sz="2400"/>
          </a:p>
          <a:p>
            <a:pPr>
              <a:buFont typeface="Arial" panose="020B0604020202020204"/>
              <a:buChar char="•"/>
            </a:pPr>
            <a:endParaRPr sz="2400"/>
          </a:p>
          <a:p>
            <a:pPr>
              <a:buFont typeface="Arial" panose="020B0604020202020204"/>
              <a:buChar char="•"/>
            </a:pPr>
            <a:r>
              <a:rPr sz="2400"/>
              <a:t>The power of the bourgeoisie is not only economic and political but also ideological.</a:t>
            </a:r>
            <a:endParaRPr sz="2400"/>
          </a:p>
          <a:p>
            <a:pPr>
              <a:buFont typeface="Arial" panose="020B0604020202020204"/>
              <a:buChar char="•"/>
            </a:pPr>
            <a:endParaRPr sz="2400"/>
          </a:p>
          <a:p>
            <a:pPr>
              <a:buFont typeface="Arial" panose="020B0604020202020204"/>
              <a:buChar char="•"/>
            </a:pPr>
            <a:r>
              <a:rPr sz="2400"/>
              <a:t>According to Karl Marx, the dominant ideas in any society are the ideas of its ruling class.</a:t>
            </a:r>
            <a:endParaRPr sz="2400"/>
          </a:p>
          <a:p>
            <a:pPr>
              <a:buFont typeface="Arial" panose="020B0604020202020204"/>
              <a:buChar char="•"/>
            </a:pPr>
            <a:endParaRPr sz="2400"/>
          </a:p>
          <a:p>
            <a:pPr>
              <a:buFont typeface="Arial" panose="020B0604020202020204"/>
              <a:buChar char="•"/>
            </a:pPr>
            <a:r>
              <a:rPr sz="2400"/>
              <a:t>In The German Ideology, Marx and Engels state:</a:t>
            </a:r>
            <a:endParaRPr sz="2400"/>
          </a:p>
          <a:p>
            <a:r>
              <a:rPr sz="2400" b="1"/>
              <a:t>“The class which has the means of material production at its disposal, has control at the same time over the means of mental production…”</a:t>
            </a:r>
            <a:endParaRPr sz="2400" b="1"/>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91490" y="827405"/>
            <a:ext cx="10869295" cy="5631180"/>
          </a:xfrm>
          <a:prstGeom prst="rect">
            <a:avLst/>
          </a:prstGeom>
        </p:spPr>
        <p:txBody>
          <a:bodyPr wrap="square">
            <a:spAutoFit/>
          </a:bodyPr>
          <a:p>
            <a:pPr algn="just"/>
            <a:r>
              <a:rPr sz="2400"/>
              <a:t>This means that the class controlling economic resources also controls education, media, religion, and cultural institutions — shaping how people think.</a:t>
            </a:r>
            <a:endParaRPr sz="2400"/>
          </a:p>
          <a:p>
            <a:pPr algn="just"/>
            <a:endParaRPr sz="2400"/>
          </a:p>
          <a:p>
            <a:pPr algn="just"/>
            <a:r>
              <a:rPr sz="2400"/>
              <a:t>Marx further argues that:</a:t>
            </a:r>
            <a:endParaRPr sz="2400"/>
          </a:p>
          <a:p>
            <a:pPr algn="just"/>
            <a:r>
              <a:rPr sz="2400" b="1"/>
              <a:t>“The ruling ideas are nothing more than the ideal expression of the dominant material relationships…”</a:t>
            </a:r>
            <a:endParaRPr sz="2400"/>
          </a:p>
          <a:p>
            <a:pPr algn="just"/>
            <a:endParaRPr sz="2400"/>
          </a:p>
          <a:p>
            <a:pPr algn="just"/>
            <a:r>
              <a:rPr sz="2400"/>
              <a:t>In simple terms, the dominant class presents its interests as universal and natural, even though they support existing inequalities.</a:t>
            </a:r>
            <a:endParaRPr sz="2400"/>
          </a:p>
          <a:p>
            <a:pPr algn="just"/>
            <a:endParaRPr sz="2400"/>
          </a:p>
          <a:p>
            <a:pPr algn="just"/>
            <a:r>
              <a:rPr sz="2400"/>
              <a:t>The working class, or proletariat, comes to understand society through these dominant ideas.</a:t>
            </a:r>
            <a:endParaRPr sz="2400"/>
          </a:p>
          <a:p>
            <a:pPr algn="just"/>
            <a:endParaRPr sz="2400"/>
          </a:p>
          <a:p>
            <a:pPr algn="just"/>
            <a:r>
              <a:rPr sz="2400"/>
              <a:t>Engels described this condition as “false consciousness” — a situation where exploited groups fail to recognise their own exploitation.</a:t>
            </a:r>
            <a:endParaRPr sz="24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539115" y="1722755"/>
            <a:ext cx="11374120" cy="1938020"/>
          </a:xfrm>
          <a:prstGeom prst="rect">
            <a:avLst/>
          </a:prstGeom>
        </p:spPr>
        <p:txBody>
          <a:bodyPr wrap="square">
            <a:spAutoFit/>
          </a:bodyPr>
          <a:p>
            <a:pPr marL="285750" indent="-285750" algn="just">
              <a:buFont typeface="Arial" panose="020B0604020202020204" pitchFamily="34" charset="0"/>
              <a:buChar char="•"/>
            </a:pPr>
            <a:r>
              <a:rPr sz="2400"/>
              <a:t>Thus, t</a:t>
            </a:r>
            <a:r>
              <a:rPr sz="2400" b="1"/>
              <a:t>he real (objective) interests of the proletariat — abolishing capitalism — differ from their felt (perceived) interests, which may support or accept the existing system.</a:t>
            </a:r>
            <a:endParaRPr sz="2400" b="1"/>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This aligns with Lukes’s third face of power: power operates by shaping beliefs so that people accept arrangements that work against their own objective interests.</a:t>
            </a:r>
            <a:endParaRPr sz="24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97560" y="982345"/>
            <a:ext cx="10257155" cy="4892675"/>
          </a:xfrm>
          <a:prstGeom prst="rect">
            <a:avLst/>
          </a:prstGeom>
        </p:spPr>
        <p:txBody>
          <a:bodyPr wrap="square">
            <a:spAutoFit/>
          </a:bodyPr>
          <a:p>
            <a:pPr marL="285750" indent="-285750" algn="just">
              <a:buFont typeface="Arial" panose="020B0604020202020204" pitchFamily="34" charset="0"/>
              <a:buChar char="•"/>
            </a:pPr>
            <a:r>
              <a:rPr sz="2400"/>
              <a:t>In The Second Sex, Simone de Beauvoir examines women’s complicity in patriarchy through the concept of “Bad Faith.”</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De Beauvoir argues that domination persists partly because women may internalise and accept subordinate roles, sometimes deriving security or satisfaction from them.</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a:t>This reflects Lukes’s third face of power: domination operates by shaping consciousness so that oppressed groups do not fully recognise or resist their subordination.</a:t>
            </a:r>
            <a:endParaRPr sz="2400"/>
          </a:p>
          <a:p>
            <a:pPr marL="285750" indent="-285750" algn="just">
              <a:buFont typeface="Arial" panose="020B0604020202020204" pitchFamily="34" charset="0"/>
              <a:buChar char="•"/>
            </a:pPr>
            <a:endParaRPr sz="2400"/>
          </a:p>
          <a:p>
            <a:pPr marL="285750" indent="-285750" algn="just">
              <a:buFont typeface="Arial" panose="020B0604020202020204" pitchFamily="34" charset="0"/>
              <a:buChar char="•"/>
            </a:pPr>
            <a:r>
              <a:rPr sz="2400" b="1"/>
              <a:t>Feminist structural analysis thus distinguishes between felt interests (accepting dependency) and real interests (emancipation and equality).</a:t>
            </a:r>
            <a:endParaRPr sz="2400" b="1"/>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36245" y="657860"/>
            <a:ext cx="11044555" cy="5162550"/>
          </a:xfrm>
          <a:prstGeom prst="rect">
            <a:avLst/>
          </a:prstGeom>
        </p:spPr>
        <p:txBody>
          <a:bodyPr wrap="square">
            <a:spAutoFit/>
          </a:bodyPr>
          <a:p>
            <a:pPr>
              <a:spcAft>
                <a:spcPct val="60000"/>
              </a:spcAft>
            </a:pPr>
            <a:r>
              <a:rPr sz="2400" b="1"/>
              <a:t>Postcolonial Theory and Structural Power </a:t>
            </a:r>
            <a:endParaRPr sz="2400" b="1"/>
          </a:p>
          <a:p>
            <a:pPr>
              <a:buFont typeface="Arial" panose="020B0604020202020204"/>
              <a:buChar char="•"/>
            </a:pPr>
            <a:r>
              <a:rPr sz="2400"/>
              <a:t>Postcolonial theorists argue that colonialism is a structure of domination, not just a past historical event.</a:t>
            </a:r>
            <a:endParaRPr sz="2400"/>
          </a:p>
          <a:p>
            <a:pPr>
              <a:buFont typeface="Arial" panose="020B0604020202020204"/>
              <a:buChar char="•"/>
            </a:pPr>
            <a:endParaRPr sz="2400"/>
          </a:p>
          <a:p>
            <a:pPr>
              <a:buFont typeface="Arial" panose="020B0604020202020204"/>
              <a:buChar char="•"/>
            </a:pPr>
            <a:r>
              <a:rPr sz="2400"/>
              <a:t>Its effects are not only material and economic, but also cultural and psychological.</a:t>
            </a:r>
            <a:endParaRPr sz="2400"/>
          </a:p>
          <a:p>
            <a:pPr>
              <a:buFont typeface="Arial" panose="020B0604020202020204"/>
              <a:buChar char="•"/>
            </a:pPr>
            <a:endParaRPr sz="2400"/>
          </a:p>
          <a:p>
            <a:pPr>
              <a:buFont typeface="Arial" panose="020B0604020202020204"/>
              <a:buChar char="•"/>
            </a:pPr>
            <a:r>
              <a:rPr sz="2400"/>
              <a:t>In Orientalism, Edward Said argues that colonialism shaped knowledge itself.</a:t>
            </a:r>
            <a:endParaRPr sz="2400"/>
          </a:p>
          <a:p>
            <a:pPr>
              <a:buFont typeface="Arial" panose="020B0604020202020204"/>
              <a:buChar char="•"/>
            </a:pPr>
            <a:endParaRPr sz="2400"/>
          </a:p>
          <a:p>
            <a:pPr>
              <a:buFont typeface="Arial" panose="020B0604020202020204"/>
              <a:buChar char="•"/>
            </a:pPr>
            <a:r>
              <a:rPr sz="2400"/>
              <a:t>The West constructed the idea of the </a:t>
            </a:r>
            <a:r>
              <a:rPr sz="2400" b="1"/>
              <a:t>“Orient” as inferior, irrational, and backward, </a:t>
            </a:r>
            <a:r>
              <a:rPr sz="2400"/>
              <a:t>creating a relationship of power and hegemony between Occident and Orient.</a:t>
            </a:r>
            <a:endParaRPr sz="2400"/>
          </a:p>
          <a:p>
            <a:pPr>
              <a:buFont typeface="Arial" panose="020B0604020202020204"/>
              <a:buChar char="•"/>
            </a:pPr>
            <a:endParaRPr sz="2400"/>
          </a:p>
          <a:p>
            <a:pPr>
              <a:buFont typeface="Arial" panose="020B0604020202020204"/>
              <a:buChar char="•"/>
            </a:pPr>
            <a:r>
              <a:rPr sz="2400" b="1"/>
              <a:t>The Orient was not simply discovered; it was actively “Orientalized” — shaped and represented in ways that justified domination.</a:t>
            </a:r>
            <a:endParaRPr sz="2400" b="1"/>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24815" y="2152650"/>
            <a:ext cx="11021695" cy="3538220"/>
          </a:xfrm>
          <a:prstGeom prst="rect">
            <a:avLst/>
          </a:prstGeom>
        </p:spPr>
        <p:txBody>
          <a:bodyPr wrap="square">
            <a:spAutoFit/>
          </a:bodyPr>
          <a:p>
            <a:pPr marL="285750" indent="-285750" algn="just">
              <a:buFont typeface="Arial" panose="020B0604020202020204" pitchFamily="34" charset="0"/>
              <a:buChar char="•"/>
            </a:pPr>
            <a:r>
              <a:rPr sz="2800"/>
              <a:t>These colonial images were later internalised by colonised societies, affecting their self-understanding and cultural values.</a:t>
            </a:r>
            <a:endParaRPr sz="2800"/>
          </a:p>
          <a:p>
            <a:pPr marL="285750" indent="-285750" algn="just">
              <a:buFont typeface="Arial" panose="020B0604020202020204" pitchFamily="34" charset="0"/>
              <a:buChar char="•"/>
            </a:pPr>
            <a:endParaRPr sz="2800"/>
          </a:p>
          <a:p>
            <a:pPr marL="285750" indent="-285750" algn="just">
              <a:buFont typeface="Arial" panose="020B0604020202020204" pitchFamily="34" charset="0"/>
              <a:buChar char="•"/>
            </a:pPr>
            <a:r>
              <a:rPr sz="2800"/>
              <a:t>Therefore, colonial power continues through representation, discourse, and ideology, even after political independence.</a:t>
            </a:r>
            <a:endParaRPr sz="2800"/>
          </a:p>
          <a:p>
            <a:pPr marL="285750" indent="-285750" algn="just">
              <a:buFont typeface="Arial" panose="020B0604020202020204" pitchFamily="34" charset="0"/>
              <a:buChar char="•"/>
            </a:pPr>
            <a:endParaRPr sz="2800"/>
          </a:p>
          <a:p>
            <a:pPr marL="285750" indent="-285750" algn="just">
              <a:buFont typeface="Arial" panose="020B0604020202020204" pitchFamily="34" charset="0"/>
              <a:buChar char="•"/>
            </a:pPr>
            <a:r>
              <a:rPr sz="2800"/>
              <a:t>This raises the question: if domination continues culturally and psychologically, how “post” is colonialism?</a:t>
            </a:r>
            <a:endParaRPr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42340" y="1443355"/>
            <a:ext cx="10673080" cy="4424045"/>
          </a:xfrm>
          <a:prstGeom prst="rect">
            <a:avLst/>
          </a:prstGeom>
        </p:spPr>
        <p:txBody>
          <a:bodyPr wrap="square">
            <a:spAutoFit/>
          </a:bodyPr>
          <a:p>
            <a:pPr>
              <a:spcAft>
                <a:spcPct val="60000"/>
              </a:spcAft>
            </a:pPr>
            <a:r>
              <a:rPr sz="2400" b="1"/>
              <a:t>Reconciliation of the Two Views</a:t>
            </a:r>
            <a:endParaRPr sz="2400" b="1"/>
          </a:p>
          <a:p>
            <a:pPr>
              <a:buFont typeface="Arial" panose="020B0604020202020204"/>
              <a:buChar char="•"/>
            </a:pPr>
            <a:r>
              <a:rPr sz="2400"/>
              <a:t>The two perspectives can be integrated by defining power as:</a:t>
            </a:r>
            <a:endParaRPr sz="2400"/>
          </a:p>
          <a:p>
            <a:r>
              <a:rPr sz="2400"/>
              <a:t>→ A</a:t>
            </a:r>
            <a:r>
              <a:rPr sz="2400" b="1"/>
              <a:t> capacity to dominate</a:t>
            </a:r>
            <a:r>
              <a:rPr sz="2400"/>
              <a:t> within social relations.</a:t>
            </a:r>
            <a:endParaRPr sz="2400"/>
          </a:p>
          <a:p>
            <a:endParaRPr sz="2400"/>
          </a:p>
          <a:p>
            <a:pPr>
              <a:buFont typeface="Arial" panose="020B0604020202020204"/>
              <a:buChar char="•"/>
            </a:pPr>
            <a:r>
              <a:rPr sz="2400"/>
              <a:t>In this sense, power includes:</a:t>
            </a:r>
            <a:endParaRPr sz="2400"/>
          </a:p>
          <a:p>
            <a:pPr>
              <a:buFont typeface="Arial" panose="020B0604020202020204"/>
              <a:buChar char="•"/>
            </a:pPr>
            <a:endParaRPr sz="2400"/>
          </a:p>
          <a:p>
            <a:pPr lvl="1">
              <a:buFont typeface="Arial" panose="020B0604020202020204"/>
              <a:buChar char="◦"/>
            </a:pPr>
            <a:r>
              <a:rPr sz="2400"/>
              <a:t>The ability to make formal decisions</a:t>
            </a:r>
            <a:endParaRPr sz="2400"/>
          </a:p>
          <a:p>
            <a:pPr lvl="1">
              <a:buFont typeface="Arial" panose="020B0604020202020204"/>
              <a:buChar char="◦"/>
            </a:pPr>
            <a:endParaRPr sz="2400"/>
          </a:p>
          <a:p>
            <a:pPr lvl="1">
              <a:buFont typeface="Arial" panose="020B0604020202020204"/>
              <a:buChar char="◦"/>
            </a:pPr>
            <a:r>
              <a:rPr sz="2400"/>
              <a:t>Decisions that are binding on others</a:t>
            </a:r>
            <a:endParaRPr sz="2400"/>
          </a:p>
          <a:p>
            <a:pPr lvl="1">
              <a:buFont typeface="Arial" panose="020B0604020202020204"/>
              <a:buChar char="◦"/>
            </a:pPr>
            <a:endParaRPr sz="2400"/>
          </a:p>
          <a:p>
            <a:pPr lvl="1">
              <a:buFont typeface="Arial" panose="020B0604020202020204"/>
              <a:buChar char="◦"/>
            </a:pPr>
            <a:r>
              <a:rPr sz="2400"/>
              <a:t>Authority exercised across different social spheres</a:t>
            </a:r>
            <a:endParaRPr sz="240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28370" y="1273810"/>
            <a:ext cx="10518775" cy="4054475"/>
          </a:xfrm>
          <a:prstGeom prst="rect">
            <a:avLst/>
          </a:prstGeom>
        </p:spPr>
        <p:txBody>
          <a:bodyPr wrap="square">
            <a:spAutoFit/>
          </a:bodyPr>
          <a:p>
            <a:pPr algn="just">
              <a:spcAft>
                <a:spcPct val="60000"/>
              </a:spcAft>
            </a:pPr>
            <a:r>
              <a:rPr sz="2400" b="1"/>
              <a:t>Limitations of the Third Face of Power </a:t>
            </a:r>
            <a:endParaRPr sz="2400" b="1"/>
          </a:p>
          <a:p>
            <a:pPr algn="just">
              <a:buFont typeface="Arial" panose="020B0604020202020204"/>
              <a:buChar char="•"/>
            </a:pPr>
            <a:r>
              <a:rPr sz="2400"/>
              <a:t>If we say people’s felt interests are false and their real interests are different, we must explain:</a:t>
            </a:r>
            <a:endParaRPr sz="2400"/>
          </a:p>
          <a:p>
            <a:pPr algn="just"/>
            <a:r>
              <a:rPr sz="2400"/>
              <a:t> → Who decides what is “real”?</a:t>
            </a:r>
            <a:endParaRPr sz="2400"/>
          </a:p>
          <a:p>
            <a:pPr algn="just"/>
            <a:endParaRPr sz="2400"/>
          </a:p>
          <a:p>
            <a:pPr algn="just">
              <a:buFont typeface="Arial" panose="020B0604020202020204"/>
              <a:buChar char="•"/>
            </a:pPr>
            <a:r>
              <a:rPr sz="2400"/>
              <a:t>If people say they are satisfied, and we claim they are deluded, we need a standard of truth to prove it.</a:t>
            </a:r>
            <a:endParaRPr sz="2400"/>
          </a:p>
          <a:p>
            <a:pPr algn="just">
              <a:buFont typeface="Arial" panose="020B0604020202020204"/>
              <a:buChar char="•"/>
            </a:pPr>
            <a:endParaRPr sz="2400"/>
          </a:p>
          <a:p>
            <a:pPr algn="just">
              <a:buFont typeface="Arial" panose="020B0604020202020204"/>
              <a:buChar char="•"/>
            </a:pPr>
            <a:r>
              <a:rPr sz="2400"/>
              <a:t>For example, Marx says workers are exploited even if they do not feel exploited.</a:t>
            </a:r>
            <a:endParaRPr sz="2400"/>
          </a:p>
          <a:p>
            <a:pPr algn="just"/>
            <a:r>
              <a:rPr sz="2400"/>
              <a:t> But how can we scientifically prove that their “real” interest is revolution?</a:t>
            </a:r>
            <a:endParaRPr sz="24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687705" y="1486535"/>
            <a:ext cx="10655935" cy="4154170"/>
          </a:xfrm>
          <a:prstGeom prst="rect">
            <a:avLst/>
          </a:prstGeom>
        </p:spPr>
        <p:txBody>
          <a:bodyPr wrap="square">
            <a:spAutoFit/>
          </a:bodyPr>
          <a:p>
            <a:pPr marL="285750" indent="-285750">
              <a:buFont typeface="Arial" panose="020B0604020202020204" pitchFamily="34" charset="0"/>
              <a:buChar char="•"/>
            </a:pPr>
            <a:r>
              <a:rPr sz="2400"/>
              <a:t>If all knowledge is shaped by power (as some theorists argue), then even claims about “real interests” may be biased.</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The difference between </a:t>
            </a:r>
            <a:r>
              <a:rPr sz="2400" b="1"/>
              <a:t>real interests</a:t>
            </a:r>
            <a:r>
              <a:rPr sz="2400"/>
              <a:t> and </a:t>
            </a:r>
            <a:r>
              <a:rPr sz="2400" b="1"/>
              <a:t>felt interests</a:t>
            </a:r>
            <a:r>
              <a:rPr sz="2400"/>
              <a:t> depends on a theory of human nature — and that theory itself can be debated.</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Another problem: this theory sees power only negatively — as domination, manipulation, distortion.</a:t>
            </a:r>
            <a:endParaRPr sz="2400"/>
          </a:p>
          <a:p>
            <a:pPr marL="285750" indent="-285750">
              <a:buFont typeface="Arial" panose="020B0604020202020204" pitchFamily="34" charset="0"/>
              <a:buChar char="•"/>
            </a:pPr>
            <a:endParaRPr sz="2400"/>
          </a:p>
          <a:p>
            <a:pPr marL="285750" indent="-285750">
              <a:buFont typeface="Arial" panose="020B0604020202020204" pitchFamily="34" charset="0"/>
              <a:buChar char="•"/>
            </a:pPr>
            <a:r>
              <a:rPr sz="2400"/>
              <a:t>It does not explain how power might also create institutions, knowledge, identities, or social order.</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23265" y="2058670"/>
            <a:ext cx="10745470" cy="2991485"/>
          </a:xfrm>
          <a:prstGeom prst="rect">
            <a:avLst/>
          </a:prstGeom>
        </p:spPr>
        <p:txBody>
          <a:bodyPr wrap="square">
            <a:spAutoFit/>
          </a:bodyPr>
          <a:p>
            <a:pPr>
              <a:spcAft>
                <a:spcPct val="60000"/>
              </a:spcAft>
            </a:pPr>
            <a:r>
              <a:rPr sz="2800" b="1"/>
              <a:t>Examples of Institutionalised Power</a:t>
            </a:r>
            <a:endParaRPr sz="2800" b="1"/>
          </a:p>
          <a:p>
            <a:pPr>
              <a:buFont typeface="Arial" panose="020B0604020202020204"/>
              <a:buChar char="•"/>
            </a:pPr>
            <a:r>
              <a:rPr sz="2800"/>
              <a:t>Teachers exercising authority in classrooms</a:t>
            </a:r>
            <a:endParaRPr sz="2800"/>
          </a:p>
          <a:p>
            <a:pPr>
              <a:buFont typeface="Arial" panose="020B0604020202020204"/>
              <a:buChar char="•"/>
            </a:pPr>
            <a:endParaRPr sz="2800"/>
          </a:p>
          <a:p>
            <a:pPr>
              <a:buFont typeface="Arial" panose="020B0604020202020204"/>
              <a:buChar char="•"/>
            </a:pPr>
            <a:r>
              <a:rPr sz="2800"/>
              <a:t>Parents exercising authority within families</a:t>
            </a:r>
            <a:endParaRPr sz="2800"/>
          </a:p>
          <a:p>
            <a:pPr>
              <a:buFont typeface="Arial" panose="020B0604020202020204"/>
              <a:buChar char="•"/>
            </a:pPr>
            <a:endParaRPr sz="2800"/>
          </a:p>
          <a:p>
            <a:pPr>
              <a:buFont typeface="Arial" panose="020B0604020202020204"/>
              <a:buChar char="•"/>
            </a:pPr>
            <a:r>
              <a:rPr sz="2800"/>
              <a:t>Government ministers making binding decisions for society</a:t>
            </a:r>
            <a:endParaRPr sz="2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204595" y="1259205"/>
            <a:ext cx="10097770" cy="4054475"/>
          </a:xfrm>
          <a:prstGeom prst="rect">
            <a:avLst/>
          </a:prstGeom>
        </p:spPr>
        <p:txBody>
          <a:bodyPr wrap="square">
            <a:spAutoFit/>
          </a:bodyPr>
          <a:p>
            <a:pPr>
              <a:spcAft>
                <a:spcPct val="60000"/>
              </a:spcAft>
            </a:pPr>
            <a:endParaRPr sz="2400"/>
          </a:p>
          <a:p>
            <a:pPr>
              <a:buFont typeface="Arial" panose="020B0604020202020204"/>
              <a:buChar char="•"/>
            </a:pPr>
            <a:r>
              <a:rPr sz="2400"/>
              <a:t>Power to → ability</a:t>
            </a:r>
            <a:endParaRPr sz="2400"/>
          </a:p>
          <a:p>
            <a:pPr>
              <a:buFont typeface="Arial" panose="020B0604020202020204"/>
              <a:buChar char="•"/>
            </a:pPr>
            <a:endParaRPr sz="2400"/>
          </a:p>
          <a:p>
            <a:pPr>
              <a:buFont typeface="Arial" panose="020B0604020202020204"/>
              <a:buChar char="•"/>
            </a:pPr>
            <a:r>
              <a:rPr sz="2400"/>
              <a:t>Power over → control</a:t>
            </a:r>
            <a:endParaRPr sz="2400"/>
          </a:p>
          <a:p>
            <a:pPr>
              <a:buFont typeface="Arial" panose="020B0604020202020204"/>
              <a:buChar char="•"/>
            </a:pPr>
            <a:endParaRPr sz="2400"/>
          </a:p>
          <a:p>
            <a:pPr>
              <a:buFont typeface="Arial" panose="020B0604020202020204"/>
              <a:buChar char="•"/>
            </a:pPr>
            <a:r>
              <a:rPr sz="2400"/>
              <a:t>Reconciliation → ability to exercise control</a:t>
            </a:r>
            <a:endParaRPr sz="2400"/>
          </a:p>
          <a:p>
            <a:pPr>
              <a:buFont typeface="Arial" panose="020B0604020202020204"/>
              <a:buChar char="•"/>
            </a:pPr>
            <a:endParaRPr sz="2400"/>
          </a:p>
          <a:p>
            <a:r>
              <a:rPr sz="2400"/>
              <a:t>So power can be defined as:</a:t>
            </a:r>
            <a:endParaRPr sz="2400"/>
          </a:p>
          <a:p>
            <a:r>
              <a:rPr sz="2400" b="1"/>
              <a:t>A socially recognised capacity that allows an actor to make decisions that are binding on others</a:t>
            </a:r>
            <a:r>
              <a:rPr sz="2400"/>
              <a:t>.</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995680" y="1765935"/>
            <a:ext cx="10066020" cy="3262630"/>
          </a:xfrm>
          <a:prstGeom prst="rect">
            <a:avLst/>
          </a:prstGeom>
        </p:spPr>
        <p:txBody>
          <a:bodyPr wrap="square">
            <a:spAutoFit/>
          </a:bodyPr>
          <a:p>
            <a:pPr>
              <a:spcAft>
                <a:spcPct val="60000"/>
              </a:spcAft>
            </a:pPr>
            <a:r>
              <a:rPr sz="2200" b="1"/>
              <a:t>Power as an Essentially Contested Concep</a:t>
            </a:r>
            <a:r>
              <a:rPr lang="en-US" sz="2200" b="1"/>
              <a:t>t</a:t>
            </a:r>
            <a:endParaRPr sz="2200" b="1"/>
          </a:p>
          <a:p>
            <a:pPr>
              <a:buFont typeface="Arial" panose="020B0604020202020204"/>
              <a:buChar char="•"/>
            </a:pPr>
            <a:r>
              <a:rPr sz="2800"/>
              <a:t>Power is regarded as an essentially contested concept</a:t>
            </a:r>
            <a:endParaRPr sz="2800"/>
          </a:p>
          <a:p>
            <a:r>
              <a:rPr sz="2800"/>
              <a:t> → No single, settled definition is universally accepted.</a:t>
            </a:r>
            <a:endParaRPr sz="2800"/>
          </a:p>
          <a:p>
            <a:r>
              <a:rPr sz="2800"/>
              <a:t> → Different definitions serve different theoretical purposes.</a:t>
            </a:r>
            <a:endParaRPr sz="2800"/>
          </a:p>
          <a:p>
            <a:endParaRPr sz="2800"/>
          </a:p>
          <a:p>
            <a:pPr>
              <a:buFont typeface="Arial" panose="020B0604020202020204"/>
              <a:buChar char="•"/>
            </a:pPr>
            <a:r>
              <a:rPr sz="2800"/>
              <a:t>Associated with Steven Lukes in Power: A Radical View ([1975] 2004).</a:t>
            </a:r>
            <a:endParaRPr sz="28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1507490" y="3136900"/>
            <a:ext cx="9417685" cy="583565"/>
          </a:xfrm>
          <a:prstGeom prst="rect">
            <a:avLst/>
          </a:prstGeom>
        </p:spPr>
        <p:txBody>
          <a:bodyPr wrap="square">
            <a:spAutoFit/>
          </a:bodyPr>
          <a:p>
            <a:r>
              <a:rPr sz="3200" b="1"/>
              <a:t>Different dimensions: Power as decision making</a:t>
            </a:r>
            <a:endParaRPr sz="32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795655" y="1432560"/>
            <a:ext cx="10151110" cy="3415030"/>
          </a:xfrm>
          <a:prstGeom prst="rect">
            <a:avLst/>
          </a:prstGeom>
        </p:spPr>
        <p:txBody>
          <a:bodyPr wrap="square">
            <a:spAutoFit/>
          </a:bodyPr>
          <a:p>
            <a:pPr marL="342900" indent="-342900">
              <a:buFont typeface="Arial" panose="020B0604020202020204" pitchFamily="34" charset="0"/>
              <a:buChar char="•"/>
            </a:pPr>
            <a:r>
              <a:rPr sz="2400"/>
              <a:t>The first face of power is associated with </a:t>
            </a:r>
            <a:r>
              <a:rPr sz="2400" b="1"/>
              <a:t>Thomas Hobbes.</a:t>
            </a:r>
            <a:endParaRPr sz="2400" b="1"/>
          </a:p>
          <a:p>
            <a:pPr marL="342900" indent="-342900">
              <a:buFont typeface="Arial" panose="020B0604020202020204" pitchFamily="34" charset="0"/>
              <a:buChar char="•"/>
            </a:pPr>
            <a:endParaRPr sz="2400"/>
          </a:p>
          <a:p>
            <a:pPr marL="342900" indent="-342900">
              <a:buFont typeface="Arial" panose="020B0604020202020204" pitchFamily="34" charset="0"/>
              <a:buChar char="•"/>
            </a:pPr>
            <a:r>
              <a:rPr sz="2400"/>
              <a:t>Power is defined as the ability of an agent to affect the behaviour of a patient.</a:t>
            </a:r>
            <a:endParaRPr sz="2400"/>
          </a:p>
          <a:p>
            <a:pPr marL="342900" indent="-342900">
              <a:buFont typeface="Arial" panose="020B0604020202020204" pitchFamily="34" charset="0"/>
              <a:buChar char="•"/>
            </a:pPr>
            <a:endParaRPr sz="2400"/>
          </a:p>
          <a:p>
            <a:pPr marL="342900" indent="-342900">
              <a:buFont typeface="Arial" panose="020B0604020202020204" pitchFamily="34" charset="0"/>
              <a:buChar char="•"/>
            </a:pPr>
            <a:r>
              <a:rPr sz="2400"/>
              <a:t>This conception is analogous to physical or mechanical power:</a:t>
            </a:r>
            <a:endParaRPr sz="2400"/>
          </a:p>
          <a:p>
            <a:endParaRPr sz="2400"/>
          </a:p>
          <a:p>
            <a:pPr marL="800100" lvl="1" indent="-342900">
              <a:buFont typeface="Arial" panose="020B0604020202020204" pitchFamily="34" charset="0"/>
              <a:buChar char="•"/>
            </a:pPr>
            <a:r>
              <a:rPr sz="2400"/>
              <a:t>Power operates as a force.</a:t>
            </a:r>
            <a:endParaRPr sz="2400"/>
          </a:p>
          <a:p>
            <a:pPr>
              <a:buFont typeface="Arial" panose="020B0604020202020204"/>
              <a:buChar char="•"/>
            </a:pPr>
            <a:endParaRPr sz="2400"/>
          </a:p>
          <a:p>
            <a:pPr marL="800100" lvl="1" indent="-342900">
              <a:buFont typeface="Arial" panose="020B0604020202020204" pitchFamily="34" charset="0"/>
              <a:buChar char="•"/>
            </a:pPr>
            <a:r>
              <a:rPr sz="2400"/>
              <a:t>It involves being ‘pulled’ or ‘pushed’ against one’s will.</a:t>
            </a:r>
            <a:endParaRPr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15808</Words>
  <Application>WPS Presentation</Application>
  <PresentationFormat>Widescreen</PresentationFormat>
  <Paragraphs>316</Paragraphs>
  <Slides>41</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41</vt:i4>
      </vt:variant>
    </vt:vector>
  </HeadingPairs>
  <TitlesOfParts>
    <vt:vector size="51" baseType="lpstr">
      <vt:lpstr>Arial</vt:lpstr>
      <vt:lpstr>SimSun</vt:lpstr>
      <vt:lpstr>Wingdings</vt:lpstr>
      <vt:lpstr>Arial</vt:lpstr>
      <vt:lpstr>Wingdings</vt:lpstr>
      <vt:lpstr>Calibri Light</vt:lpstr>
      <vt:lpstr>Calibri</vt:lpstr>
      <vt:lpstr>Microsoft YaHei</vt:lpstr>
      <vt:lpstr>Arial Unicode MS</vt:lpstr>
      <vt:lpstr>Office Theme</vt:lpstr>
      <vt:lpstr>Understanding Power and its Different Dimensions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ASUS</dc:creator>
  <cp:lastModifiedBy>WPS_1743332713</cp:lastModifiedBy>
  <cp:revision>6</cp:revision>
  <dcterms:created xsi:type="dcterms:W3CDTF">2025-07-23T00:59:00Z</dcterms:created>
  <dcterms:modified xsi:type="dcterms:W3CDTF">2026-02-17T05:30:04Z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53D98EA922644B478A13410A32A3BB50_13</vt:lpwstr>
  </property>
  <property fmtid="{D5CDD505-2E9C-101B-9397-08002B2CF9AE}" pid="3" name="KSOProductBuildVer">
    <vt:lpwstr>1033-12.2.0.23196</vt:lpwstr>
  </property>
</Properties>
</file>