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Aristotle’s Theory of State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95400"/>
            <a:ext cx="8001000" cy="4800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Aristotle (384–322 BCE), Greek philosopher, student of Plato, teacher of Alexander the Great.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First philosopher to give systematic theory of the State.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Known as the “</a:t>
            </a:r>
            <a:r>
              <a:rPr lang="en-US" b="1" dirty="0" smtClean="0">
                <a:solidFill>
                  <a:schemeClr val="tx1"/>
                </a:solidFill>
              </a:rPr>
              <a:t>Father of Political Science</a:t>
            </a:r>
            <a:r>
              <a:rPr lang="en-US" dirty="0" smtClean="0">
                <a:solidFill>
                  <a:schemeClr val="tx1"/>
                </a:solidFill>
              </a:rPr>
              <a:t>.”</a:t>
            </a:r>
          </a:p>
          <a:p>
            <a:pPr algn="just"/>
            <a:r>
              <a:rPr lang="en-US" b="1" dirty="0" smtClean="0">
                <a:solidFill>
                  <a:schemeClr val="tx1"/>
                </a:solidFill>
              </a:rPr>
              <a:t>State for Aristotle</a:t>
            </a:r>
            <a:r>
              <a:rPr lang="en-US" dirty="0" smtClean="0">
                <a:solidFill>
                  <a:schemeClr val="tx1"/>
                </a:solidFill>
              </a:rPr>
              <a:t>: a natural and moral institution, not merely a legal or contractual one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Unlike Plato (his teacher), who was more </a:t>
            </a:r>
            <a:r>
              <a:rPr lang="en-US" b="1" dirty="0" smtClean="0">
                <a:solidFill>
                  <a:schemeClr val="tx1"/>
                </a:solidFill>
              </a:rPr>
              <a:t>idealistic</a:t>
            </a:r>
            <a:r>
              <a:rPr lang="en-US" dirty="0" smtClean="0">
                <a:solidFill>
                  <a:schemeClr val="tx1"/>
                </a:solidFill>
              </a:rPr>
              <a:t>, Aristotle stressed </a:t>
            </a:r>
            <a:r>
              <a:rPr lang="en-US" b="1" dirty="0" smtClean="0">
                <a:solidFill>
                  <a:schemeClr val="tx1"/>
                </a:solidFill>
              </a:rPr>
              <a:t>observation, classification, and analysis</a:t>
            </a:r>
            <a:r>
              <a:rPr lang="en-US" dirty="0" smtClean="0">
                <a:solidFill>
                  <a:schemeClr val="tx1"/>
                </a:solidFill>
              </a:rPr>
              <a:t> of existing political institutions.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In </a:t>
            </a:r>
            <a:r>
              <a:rPr lang="en-US" dirty="0" smtClean="0">
                <a:solidFill>
                  <a:schemeClr val="tx1"/>
                </a:solidFill>
              </a:rPr>
              <a:t>his book </a:t>
            </a:r>
            <a:r>
              <a:rPr lang="en-US" b="1" dirty="0" smtClean="0">
                <a:solidFill>
                  <a:schemeClr val="tx1"/>
                </a:solidFill>
              </a:rPr>
              <a:t>“Politics”</a:t>
            </a:r>
            <a:r>
              <a:rPr lang="en-US" dirty="0" smtClean="0">
                <a:solidFill>
                  <a:schemeClr val="tx1"/>
                </a:solidFill>
              </a:rPr>
              <a:t>, Aristotle separated politics from ethics, though he linked both.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He treated the </a:t>
            </a:r>
            <a:r>
              <a:rPr lang="en-US" b="1" dirty="0" smtClean="0">
                <a:solidFill>
                  <a:schemeClr val="tx1"/>
                </a:solidFill>
              </a:rPr>
              <a:t>state as an independent field of study</a:t>
            </a:r>
            <a:r>
              <a:rPr lang="en-US" dirty="0" smtClean="0">
                <a:solidFill>
                  <a:schemeClr val="tx1"/>
                </a:solidFill>
              </a:rPr>
              <a:t>, laying the foundation of Political Science as a discipline.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Aristotle’s Views on the Nature of the State</a:t>
            </a:r>
          </a:p>
          <a:p>
            <a:r>
              <a:rPr lang="en-US" b="1" dirty="0" smtClean="0"/>
              <a:t>1. State as a Natural Institution</a:t>
            </a:r>
          </a:p>
          <a:p>
            <a:r>
              <a:rPr lang="en-US" dirty="0" smtClean="0"/>
              <a:t>Aristotle believed that the </a:t>
            </a:r>
            <a:r>
              <a:rPr lang="en-US" b="1" dirty="0" smtClean="0"/>
              <a:t>State (Polis)</a:t>
            </a:r>
            <a:r>
              <a:rPr lang="en-US" dirty="0" smtClean="0"/>
              <a:t> is a natural institution.</a:t>
            </a:r>
          </a:p>
          <a:p>
            <a:r>
              <a:rPr lang="en-US" dirty="0" smtClean="0"/>
              <a:t>It arises naturally from human needs – not by artificial agreement or force.</a:t>
            </a:r>
          </a:p>
          <a:p>
            <a:r>
              <a:rPr lang="en-US" dirty="0" smtClean="0"/>
              <a:t>Famous statement: </a:t>
            </a:r>
            <a:r>
              <a:rPr lang="en-US" b="1" dirty="0" smtClean="0"/>
              <a:t>“Man is by nature a political animal.”</a:t>
            </a:r>
            <a:endParaRPr lang="en-US" dirty="0" smtClean="0"/>
          </a:p>
          <a:p>
            <a:r>
              <a:rPr lang="en-US" dirty="0" smtClean="0"/>
              <a:t>Humans can only achieve their full potential within a community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Organic Evolution of the State</a:t>
            </a:r>
          </a:p>
          <a:p>
            <a:r>
              <a:rPr lang="en-US" dirty="0" smtClean="0"/>
              <a:t>The state is not created overnight but evolves organically:</a:t>
            </a:r>
          </a:p>
          <a:p>
            <a:pPr lvl="1"/>
            <a:r>
              <a:rPr lang="en-US" b="1" dirty="0" smtClean="0"/>
              <a:t>Family</a:t>
            </a:r>
            <a:r>
              <a:rPr lang="en-US" dirty="0" smtClean="0"/>
              <a:t> → for basic needs.</a:t>
            </a:r>
          </a:p>
          <a:p>
            <a:pPr lvl="1"/>
            <a:r>
              <a:rPr lang="en-US" b="1" dirty="0" smtClean="0"/>
              <a:t>Village</a:t>
            </a:r>
            <a:r>
              <a:rPr lang="en-US" dirty="0" smtClean="0"/>
              <a:t> → for extended needs.</a:t>
            </a:r>
          </a:p>
          <a:p>
            <a:pPr lvl="1"/>
            <a:r>
              <a:rPr lang="en-US" b="1" dirty="0" smtClean="0"/>
              <a:t>State (Polis)</a:t>
            </a:r>
            <a:r>
              <a:rPr lang="en-US" dirty="0" smtClean="0"/>
              <a:t> → for the highest good, i.e., moral and intellectual development.</a:t>
            </a:r>
          </a:p>
          <a:p>
            <a:r>
              <a:rPr lang="en-US" dirty="0" smtClean="0"/>
              <a:t>Thus, the state is the </a:t>
            </a:r>
            <a:r>
              <a:rPr lang="en-US" b="1" dirty="0" smtClean="0"/>
              <a:t>culmination of human associations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3. State as Prior to the Individual</a:t>
            </a:r>
          </a:p>
          <a:p>
            <a:r>
              <a:rPr lang="en-US" dirty="0" smtClean="0"/>
              <a:t>Aristotle held that the </a:t>
            </a:r>
            <a:r>
              <a:rPr lang="en-US" b="1" dirty="0" smtClean="0"/>
              <a:t>state is prior to the individual</a:t>
            </a:r>
            <a:r>
              <a:rPr lang="en-US" dirty="0" smtClean="0"/>
              <a:t> (in terms of completeness).</a:t>
            </a:r>
          </a:p>
          <a:p>
            <a:r>
              <a:rPr lang="en-US" dirty="0" smtClean="0"/>
              <a:t>Just as the whole is prior to its parts, the state is prior to the individual.</a:t>
            </a:r>
          </a:p>
          <a:p>
            <a:r>
              <a:rPr lang="en-US" dirty="0" smtClean="0"/>
              <a:t>Individuals are incomplete without the state, as they cannot achieve self-sufficiency or virtue outside 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Purpose of the State</a:t>
            </a:r>
          </a:p>
          <a:p>
            <a:r>
              <a:rPr lang="en-US" dirty="0" smtClean="0"/>
              <a:t>The state exists not merely to preserve life, but to promote the </a:t>
            </a:r>
            <a:r>
              <a:rPr lang="en-US" b="1" dirty="0" smtClean="0"/>
              <a:t>“good life”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aim is </a:t>
            </a:r>
            <a:r>
              <a:rPr lang="en-US" b="1" dirty="0" smtClean="0"/>
              <a:t>moral and intellectual excellence</a:t>
            </a:r>
            <a:r>
              <a:rPr lang="en-US" dirty="0" smtClean="0"/>
              <a:t> of citizens.</a:t>
            </a:r>
          </a:p>
          <a:p>
            <a:r>
              <a:rPr lang="en-US" dirty="0" smtClean="0"/>
              <a:t>Politics is the “master science” because it directs all activities toward the </a:t>
            </a:r>
            <a:r>
              <a:rPr lang="en-US" b="1" dirty="0" smtClean="0"/>
              <a:t>highest good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Ethical and Moral Character</a:t>
            </a:r>
          </a:p>
          <a:p>
            <a:r>
              <a:rPr lang="en-US" dirty="0" smtClean="0"/>
              <a:t>The state is an </a:t>
            </a:r>
            <a:r>
              <a:rPr lang="en-US" b="1" dirty="0" smtClean="0"/>
              <a:t>ethical association</a:t>
            </a:r>
            <a:r>
              <a:rPr lang="en-US" dirty="0" smtClean="0"/>
              <a:t> – it promotes virtue and justice.</a:t>
            </a:r>
          </a:p>
          <a:p>
            <a:r>
              <a:rPr lang="en-US" dirty="0" smtClean="0"/>
              <a:t>Justice is the basis of the state, as it maintains equality and fairness.</a:t>
            </a:r>
          </a:p>
          <a:p>
            <a:r>
              <a:rPr lang="en-US" dirty="0" smtClean="0"/>
              <a:t>Law is the expression of reason, guiding the moral life of the community.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6. Self-Sufficiency of the State</a:t>
            </a:r>
          </a:p>
          <a:p>
            <a:r>
              <a:rPr lang="en-US" dirty="0" smtClean="0"/>
              <a:t>For Aristotle, the state is </a:t>
            </a:r>
            <a:r>
              <a:rPr lang="en-US" b="1" dirty="0" smtClean="0"/>
              <a:t>self-sufficient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Unlike family or village, the state can provide all necessities of life and conditions for human flourishing.</a:t>
            </a:r>
          </a:p>
          <a:p>
            <a:r>
              <a:rPr lang="en-US" dirty="0" smtClean="0"/>
              <a:t>Thus, it is the </a:t>
            </a:r>
            <a:r>
              <a:rPr lang="en-US" b="1" dirty="0" smtClean="0"/>
              <a:t>supreme and complete form of human association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7. State as a Community of Citizens</a:t>
            </a:r>
          </a:p>
          <a:p>
            <a:r>
              <a:rPr lang="en-US" dirty="0" smtClean="0"/>
              <a:t>The state is not just territory or population, but a </a:t>
            </a:r>
            <a:r>
              <a:rPr lang="en-US" b="1" dirty="0" smtClean="0"/>
              <a:t>community of citizens</a:t>
            </a:r>
            <a:r>
              <a:rPr lang="en-US" dirty="0" smtClean="0"/>
              <a:t> sharing in the functions of deliberation and justice.</a:t>
            </a:r>
          </a:p>
          <a:p>
            <a:r>
              <a:rPr lang="en-US" dirty="0" smtClean="0"/>
              <a:t>Citizenship, for Aristotle, meant </a:t>
            </a:r>
            <a:r>
              <a:rPr lang="en-US" b="1" dirty="0" smtClean="0"/>
              <a:t>active participation</a:t>
            </a:r>
            <a:r>
              <a:rPr lang="en-US" dirty="0" smtClean="0"/>
              <a:t> in political life.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8. Teleological Nature of the State</a:t>
            </a:r>
          </a:p>
          <a:p>
            <a:r>
              <a:rPr lang="en-US" dirty="0" smtClean="0"/>
              <a:t>Aristotle’s philosophy is </a:t>
            </a:r>
            <a:r>
              <a:rPr lang="en-US" b="1" dirty="0" smtClean="0"/>
              <a:t>teleological</a:t>
            </a:r>
            <a:r>
              <a:rPr lang="en-US" dirty="0" smtClean="0"/>
              <a:t> (goal-oriented).</a:t>
            </a:r>
          </a:p>
          <a:p>
            <a:r>
              <a:rPr lang="en-US" dirty="0" smtClean="0"/>
              <a:t>Every association aims at some good → the state aims at the </a:t>
            </a:r>
            <a:r>
              <a:rPr lang="en-US" b="1" dirty="0" smtClean="0"/>
              <a:t>highest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Hence, the state is the </a:t>
            </a:r>
            <a:r>
              <a:rPr lang="en-US" b="1" dirty="0" smtClean="0"/>
              <a:t>natural and final stage of human development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9. Criticisms</a:t>
            </a:r>
          </a:p>
          <a:p>
            <a:r>
              <a:rPr lang="en-US" dirty="0" smtClean="0"/>
              <a:t>Overemphasis on the ethical function of the state (idealistic).</a:t>
            </a:r>
          </a:p>
          <a:p>
            <a:r>
              <a:rPr lang="en-US" dirty="0" smtClean="0"/>
              <a:t>Neglected the role of conflict, conquest, and force in state formation.</a:t>
            </a:r>
          </a:p>
          <a:p>
            <a:r>
              <a:rPr lang="en-US" dirty="0" smtClean="0"/>
              <a:t>His claim that the </a:t>
            </a:r>
            <a:r>
              <a:rPr lang="en-US" b="1" dirty="0" smtClean="0"/>
              <a:t>state is prior to the individual</a:t>
            </a:r>
            <a:r>
              <a:rPr lang="en-US" dirty="0" smtClean="0"/>
              <a:t> rejected by modern liberalism.</a:t>
            </a:r>
          </a:p>
          <a:p>
            <a:r>
              <a:rPr lang="en-US" dirty="0" smtClean="0"/>
              <a:t>Excluded women, slaves, and foreigners from citizenship → undemocratic by modern standards.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Purpose of the State According to Aristotle</a:t>
            </a:r>
          </a:p>
          <a:p>
            <a:r>
              <a:rPr lang="en-US" b="1" dirty="0" smtClean="0"/>
              <a:t>1. Beyond Survival → Good Life</a:t>
            </a:r>
          </a:p>
          <a:p>
            <a:r>
              <a:rPr lang="en-US" dirty="0" smtClean="0"/>
              <a:t>Aristotle said the state is not established </a:t>
            </a:r>
            <a:r>
              <a:rPr lang="en-US" b="1" dirty="0" smtClean="0"/>
              <a:t>merely to ensure life and security</a:t>
            </a:r>
            <a:r>
              <a:rPr lang="en-US" dirty="0" smtClean="0"/>
              <a:t> (basic needs).</a:t>
            </a:r>
          </a:p>
          <a:p>
            <a:r>
              <a:rPr lang="en-US" dirty="0" smtClean="0"/>
              <a:t>The true purpose is to secure the </a:t>
            </a:r>
            <a:r>
              <a:rPr lang="en-US" b="1" dirty="0" smtClean="0"/>
              <a:t>“good life”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  <a:r>
              <a:rPr lang="en-US" dirty="0" smtClean="0"/>
              <a:t> → a life of virtue, moral excellence, and happiness.</a:t>
            </a:r>
          </a:p>
          <a:p>
            <a:r>
              <a:rPr lang="en-US" dirty="0" smtClean="0"/>
              <a:t>Quote: </a:t>
            </a:r>
            <a:r>
              <a:rPr lang="en-US" b="1" dirty="0" smtClean="0"/>
              <a:t>“The state comes into existence for the sake of life, but it exists for the sake of the good life.”</a:t>
            </a:r>
            <a:endParaRPr lang="en-US" dirty="0" smtClean="0"/>
          </a:p>
          <a:p>
            <a:r>
              <a:rPr lang="en-US" b="1" dirty="0" smtClean="0"/>
              <a:t>2. Ethical and Moral Development</a:t>
            </a:r>
          </a:p>
          <a:p>
            <a:r>
              <a:rPr lang="en-US" dirty="0" smtClean="0"/>
              <a:t>The state is an </a:t>
            </a:r>
            <a:r>
              <a:rPr lang="en-US" b="1" dirty="0" smtClean="0"/>
              <a:t>ethical institution</a:t>
            </a:r>
            <a:r>
              <a:rPr lang="en-US" dirty="0" smtClean="0"/>
              <a:t> that helps individuals develop their virtues.</a:t>
            </a:r>
          </a:p>
          <a:p>
            <a:r>
              <a:rPr lang="en-US" dirty="0" smtClean="0"/>
              <a:t>It provides the framework for cultivating justice, morality, and character.</a:t>
            </a:r>
          </a:p>
          <a:p>
            <a:r>
              <a:rPr lang="en-US" dirty="0" smtClean="0"/>
              <a:t>Politics is the “master science” because it directs human life towards the </a:t>
            </a:r>
            <a:r>
              <a:rPr lang="en-US" b="1" dirty="0" smtClean="0"/>
              <a:t>highest good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Promotion of Justice</a:t>
            </a:r>
          </a:p>
          <a:p>
            <a:r>
              <a:rPr lang="en-US" dirty="0" smtClean="0"/>
              <a:t>Justice is the </a:t>
            </a:r>
            <a:r>
              <a:rPr lang="en-US" b="1" dirty="0" smtClean="0"/>
              <a:t>foundation of the state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state ensures </a:t>
            </a:r>
            <a:r>
              <a:rPr lang="en-US" b="1" dirty="0" smtClean="0"/>
              <a:t>fairness, equality, and order</a:t>
            </a:r>
            <a:r>
              <a:rPr lang="en-US" dirty="0" smtClean="0"/>
              <a:t> in social life.</a:t>
            </a:r>
          </a:p>
          <a:p>
            <a:r>
              <a:rPr lang="en-US" dirty="0" smtClean="0"/>
              <a:t>Without justice, no state can survive or fulfill its purpose.</a:t>
            </a:r>
          </a:p>
          <a:p>
            <a:r>
              <a:rPr lang="en-US" b="1" dirty="0" smtClean="0"/>
              <a:t>4. Self-Sufficiency</a:t>
            </a:r>
          </a:p>
          <a:p>
            <a:r>
              <a:rPr lang="en-US" dirty="0" smtClean="0"/>
              <a:t>The state must provide conditions for a </a:t>
            </a:r>
            <a:r>
              <a:rPr lang="en-US" b="1" dirty="0" smtClean="0"/>
              <a:t>self-sufficient life</a:t>
            </a:r>
            <a:r>
              <a:rPr lang="en-US" dirty="0" smtClean="0"/>
              <a:t>, not only material needs but also cultural, intellectual, and spiritual growth.</a:t>
            </a:r>
          </a:p>
          <a:p>
            <a:r>
              <a:rPr lang="en-US" dirty="0" smtClean="0"/>
              <a:t>Unlike family or village, the state is </a:t>
            </a:r>
            <a:r>
              <a:rPr lang="en-US" b="1" dirty="0" smtClean="0"/>
              <a:t>complete</a:t>
            </a:r>
            <a:r>
              <a:rPr lang="en-US" dirty="0" smtClean="0"/>
              <a:t> in meeting all human needs.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5. Political Participation &amp; Citizenship</a:t>
            </a:r>
          </a:p>
          <a:p>
            <a:r>
              <a:rPr lang="en-US" dirty="0" smtClean="0"/>
              <a:t>The purpose of the state is fulfilled when citizens actively participate in governance.</a:t>
            </a:r>
          </a:p>
          <a:p>
            <a:r>
              <a:rPr lang="en-US" dirty="0" smtClean="0"/>
              <a:t>Citizenship is not passive residence but </a:t>
            </a:r>
            <a:r>
              <a:rPr lang="en-US" b="1" dirty="0" smtClean="0"/>
              <a:t>deliberation, judgment, and contribution to public affairs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Through participation, individuals achieve their highest potential.</a:t>
            </a:r>
          </a:p>
          <a:p>
            <a:r>
              <a:rPr lang="en-US" b="1" dirty="0" smtClean="0"/>
              <a:t>✅ In Summary</a:t>
            </a:r>
          </a:p>
          <a:p>
            <a:r>
              <a:rPr lang="en-US" dirty="0" smtClean="0"/>
              <a:t>For Aristotle, the </a:t>
            </a:r>
            <a:r>
              <a:rPr lang="en-US" b="1" dirty="0" smtClean="0"/>
              <a:t>purpose of the state</a:t>
            </a:r>
            <a:r>
              <a:rPr lang="en-US" dirty="0" smtClean="0"/>
              <a:t> is:</a:t>
            </a:r>
          </a:p>
          <a:p>
            <a:r>
              <a:rPr lang="en-US" dirty="0" smtClean="0"/>
              <a:t>To ensure not just survival, but </a:t>
            </a:r>
            <a:r>
              <a:rPr lang="en-US" b="1" dirty="0" smtClean="0"/>
              <a:t>the good life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promote </a:t>
            </a:r>
            <a:r>
              <a:rPr lang="en-US" b="1" dirty="0" smtClean="0"/>
              <a:t>virtue, justice, and moral excellence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provide a </a:t>
            </a:r>
            <a:r>
              <a:rPr lang="en-US" b="1" dirty="0" smtClean="0"/>
              <a:t>self-sufficient and complete community</a:t>
            </a:r>
            <a:r>
              <a:rPr lang="en-US" dirty="0" smtClean="0"/>
              <a:t> for human flourishing.</a:t>
            </a:r>
          </a:p>
          <a:p>
            <a:r>
              <a:rPr lang="en-US" dirty="0" smtClean="0"/>
              <a:t>👉 Thus, the state is a </a:t>
            </a:r>
            <a:r>
              <a:rPr lang="en-US" b="1" dirty="0" smtClean="0"/>
              <a:t>moral and ethical association</a:t>
            </a:r>
            <a:r>
              <a:rPr lang="en-US" dirty="0" smtClean="0"/>
              <a:t>, guiding individuals toward perfection and happiness.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Aristotle’s Classification of Constitutions</a:t>
            </a:r>
          </a:p>
          <a:p>
            <a:r>
              <a:rPr lang="en-US" b="1" dirty="0" smtClean="0"/>
              <a:t>1. Basis of Classification</a:t>
            </a:r>
          </a:p>
          <a:p>
            <a:r>
              <a:rPr lang="en-US" dirty="0" smtClean="0"/>
              <a:t>Aristotle was the first political thinker to </a:t>
            </a:r>
            <a:r>
              <a:rPr lang="en-US" b="1" dirty="0" smtClean="0"/>
              <a:t>systematically classify constitutions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 studied </a:t>
            </a:r>
            <a:r>
              <a:rPr lang="en-US" b="1" dirty="0" smtClean="0"/>
              <a:t>158 constitutions of Greek city-states</a:t>
            </a:r>
            <a:r>
              <a:rPr lang="en-US" dirty="0" smtClean="0"/>
              <a:t> and developed a comparative framework.</a:t>
            </a:r>
          </a:p>
          <a:p>
            <a:r>
              <a:rPr lang="en-US" dirty="0" smtClean="0"/>
              <a:t>Classification based on </a:t>
            </a:r>
            <a:r>
              <a:rPr lang="en-US" b="1" dirty="0" smtClean="0"/>
              <a:t>two criteria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Number of rulers</a:t>
            </a:r>
            <a:r>
              <a:rPr lang="en-US" dirty="0" smtClean="0"/>
              <a:t> (one, few, many).</a:t>
            </a:r>
          </a:p>
          <a:p>
            <a:pPr lvl="1"/>
            <a:r>
              <a:rPr lang="en-US" b="1" dirty="0" smtClean="0"/>
              <a:t>Purpose of rule</a:t>
            </a:r>
            <a:r>
              <a:rPr lang="en-US" dirty="0" smtClean="0"/>
              <a:t> → whether for the </a:t>
            </a:r>
            <a:r>
              <a:rPr lang="en-US" b="1" dirty="0" smtClean="0"/>
              <a:t>common good</a:t>
            </a:r>
            <a:r>
              <a:rPr lang="en-US" dirty="0" smtClean="0"/>
              <a:t> or for the </a:t>
            </a:r>
            <a:r>
              <a:rPr lang="en-US" b="1" dirty="0" smtClean="0"/>
              <a:t>self-interest of rulers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Good vs. Perverted Forms</a:t>
            </a:r>
          </a:p>
          <a:p>
            <a:r>
              <a:rPr lang="en-US" b="1" dirty="0" smtClean="0"/>
              <a:t>Good Constitutions (aim at common good):</a:t>
            </a:r>
            <a:endParaRPr lang="en-US" dirty="0" smtClean="0"/>
          </a:p>
          <a:p>
            <a:pPr lvl="1"/>
            <a:r>
              <a:rPr lang="en-US" dirty="0" smtClean="0"/>
              <a:t>Govern in the interest of all citizens.</a:t>
            </a:r>
          </a:p>
          <a:p>
            <a:r>
              <a:rPr lang="en-US" b="1" dirty="0" smtClean="0"/>
              <a:t>Perverted Constitutions (aim at selfish interest):</a:t>
            </a:r>
            <a:endParaRPr lang="en-US" dirty="0" smtClean="0"/>
          </a:p>
          <a:p>
            <a:pPr lvl="1"/>
            <a:r>
              <a:rPr lang="en-US" dirty="0" smtClean="0"/>
              <a:t>Govern in the interest of rulers only.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Major Works of Aristotle</a:t>
            </a:r>
          </a:p>
          <a:p>
            <a:r>
              <a:rPr lang="en-US" b="1" dirty="0" smtClean="0"/>
              <a:t>1. Political &amp; Ethical Works</a:t>
            </a:r>
          </a:p>
          <a:p>
            <a:r>
              <a:rPr lang="en-US" b="1" dirty="0" smtClean="0"/>
              <a:t>Politics</a:t>
            </a:r>
            <a:r>
              <a:rPr lang="en-US" dirty="0" smtClean="0"/>
              <a:t> → Main work on state, constitutions, citizenship, and justice.</a:t>
            </a:r>
          </a:p>
          <a:p>
            <a:r>
              <a:rPr lang="en-US" b="1" dirty="0" err="1" smtClean="0"/>
              <a:t>Nicomachean</a:t>
            </a:r>
            <a:r>
              <a:rPr lang="en-US" b="1" dirty="0" smtClean="0"/>
              <a:t> Ethics</a:t>
            </a:r>
            <a:r>
              <a:rPr lang="en-US" dirty="0" smtClean="0"/>
              <a:t> → Focus on virtue, happiness (</a:t>
            </a:r>
            <a:r>
              <a:rPr lang="en-US" dirty="0" err="1" smtClean="0"/>
              <a:t>eudaimonia</a:t>
            </a:r>
            <a:r>
              <a:rPr lang="en-US" dirty="0" smtClean="0"/>
              <a:t>), and the moral basis of politics.</a:t>
            </a:r>
          </a:p>
          <a:p>
            <a:r>
              <a:rPr lang="en-US" b="1" dirty="0" err="1" smtClean="0"/>
              <a:t>Eudemian</a:t>
            </a:r>
            <a:r>
              <a:rPr lang="en-US" b="1" dirty="0" smtClean="0"/>
              <a:t> Ethics</a:t>
            </a:r>
            <a:r>
              <a:rPr lang="en-US" dirty="0" smtClean="0"/>
              <a:t> → Another treatise on ethics, similar in theme to </a:t>
            </a:r>
            <a:r>
              <a:rPr lang="en-US" i="1" dirty="0" err="1" smtClean="0"/>
              <a:t>Nicomachean</a:t>
            </a:r>
            <a:r>
              <a:rPr lang="en-US" i="1" dirty="0" smtClean="0"/>
              <a:t> Ethics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Magna </a:t>
            </a:r>
            <a:r>
              <a:rPr lang="en-US" b="1" dirty="0" err="1" smtClean="0"/>
              <a:t>Moralia</a:t>
            </a:r>
            <a:r>
              <a:rPr lang="en-US" dirty="0" smtClean="0"/>
              <a:t> (Great Ethics) → Shorter work on ethics (authorship debated).</a:t>
            </a:r>
          </a:p>
          <a:p>
            <a:r>
              <a:rPr lang="en-US" b="1" dirty="0" smtClean="0"/>
              <a:t>2. Logic (</a:t>
            </a:r>
            <a:r>
              <a:rPr lang="en-US" b="1" dirty="0" err="1" smtClean="0"/>
              <a:t>Organon</a:t>
            </a:r>
            <a:r>
              <a:rPr lang="en-US" b="1" dirty="0" smtClean="0"/>
              <a:t> – collection of logical works)</a:t>
            </a:r>
          </a:p>
          <a:p>
            <a:r>
              <a:rPr lang="en-US" b="1" dirty="0" smtClean="0"/>
              <a:t>Categories</a:t>
            </a:r>
            <a:endParaRPr lang="en-US" dirty="0" smtClean="0"/>
          </a:p>
          <a:p>
            <a:r>
              <a:rPr lang="en-US" b="1" dirty="0" smtClean="0"/>
              <a:t>On Interpretation</a:t>
            </a:r>
            <a:endParaRPr lang="en-US" dirty="0" smtClean="0"/>
          </a:p>
          <a:p>
            <a:r>
              <a:rPr lang="en-US" b="1" dirty="0" smtClean="0"/>
              <a:t>Prior Analytics</a:t>
            </a:r>
            <a:endParaRPr lang="en-US" dirty="0" smtClean="0"/>
          </a:p>
          <a:p>
            <a:r>
              <a:rPr lang="en-US" b="1" dirty="0" smtClean="0"/>
              <a:t>Posterior Analytics</a:t>
            </a:r>
            <a:endParaRPr lang="en-US" dirty="0" smtClean="0"/>
          </a:p>
          <a:p>
            <a:r>
              <a:rPr lang="en-US" b="1" dirty="0" smtClean="0"/>
              <a:t>Topics</a:t>
            </a:r>
            <a:endParaRPr lang="en-US" dirty="0" smtClean="0"/>
          </a:p>
          <a:p>
            <a:r>
              <a:rPr lang="en-US" b="1" dirty="0" smtClean="0"/>
              <a:t>On Sophistical Refutations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3. Aristotle’s Classification</a:t>
            </a:r>
          </a:p>
          <a:p>
            <a:r>
              <a:rPr lang="en-US" sz="2400" b="1" dirty="0" smtClean="0"/>
              <a:t>Number of </a:t>
            </a:r>
            <a:r>
              <a:rPr lang="en-US" sz="2400" b="1" dirty="0" smtClean="0"/>
              <a:t>Rulers     Good </a:t>
            </a:r>
            <a:r>
              <a:rPr lang="en-US" sz="2400" b="1" dirty="0" smtClean="0"/>
              <a:t>Form </a:t>
            </a:r>
            <a:r>
              <a:rPr lang="en-US" sz="2400" b="1" dirty="0" smtClean="0"/>
              <a:t>		Perverted </a:t>
            </a:r>
            <a:r>
              <a:rPr lang="en-US" sz="2400" b="1" dirty="0" smtClean="0"/>
              <a:t>Form </a:t>
            </a:r>
            <a:endParaRPr lang="en-US" sz="2400" b="1" dirty="0" smtClean="0"/>
          </a:p>
          <a:p>
            <a:r>
              <a:rPr lang="en-US" sz="2400" b="1" dirty="0" smtClean="0"/>
              <a:t>One	    Monarchy</a:t>
            </a:r>
            <a:r>
              <a:rPr lang="en-US" sz="2400" dirty="0" smtClean="0"/>
              <a:t> </a:t>
            </a:r>
            <a:r>
              <a:rPr lang="en-US" sz="2400" dirty="0" smtClean="0"/>
              <a:t>(rule of one for public welfare</a:t>
            </a:r>
            <a:r>
              <a:rPr lang="en-US" sz="2400" dirty="0" smtClean="0"/>
              <a:t>)  								</a:t>
            </a:r>
            <a:r>
              <a:rPr lang="en-US" sz="2400" b="1" dirty="0" smtClean="0"/>
              <a:t>Tyranny</a:t>
            </a:r>
            <a:r>
              <a:rPr lang="en-US" sz="2400" dirty="0" smtClean="0"/>
              <a:t> </a:t>
            </a:r>
            <a:r>
              <a:rPr lang="en-US" sz="2400" dirty="0" smtClean="0"/>
              <a:t>(rule of one </a:t>
            </a:r>
            <a:r>
              <a:rPr lang="en-US" sz="2400" dirty="0" smtClean="0"/>
              <a:t>							for personal </a:t>
            </a:r>
            <a:r>
              <a:rPr lang="en-US" sz="2400" dirty="0" smtClean="0"/>
              <a:t>gain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Few	  Aristocracy</a:t>
            </a:r>
            <a:r>
              <a:rPr lang="en-US" sz="2400" dirty="0" smtClean="0"/>
              <a:t> </a:t>
            </a:r>
            <a:r>
              <a:rPr lang="en-US" sz="2400" dirty="0" smtClean="0"/>
              <a:t>(rule of few best, virtuous men</a:t>
            </a:r>
            <a:r>
              <a:rPr lang="en-US" sz="2400" dirty="0" smtClean="0"/>
              <a:t>)								</a:t>
            </a:r>
            <a:r>
              <a:rPr lang="en-US" sz="2400" b="1" dirty="0" smtClean="0"/>
              <a:t>Oligarchy </a:t>
            </a:r>
            <a:r>
              <a:rPr lang="en-US" sz="2400" dirty="0" smtClean="0"/>
              <a:t>(rule of few </a:t>
            </a:r>
            <a:r>
              <a:rPr lang="en-US" sz="2400" dirty="0" smtClean="0"/>
              <a:t>							rich </a:t>
            </a:r>
            <a:r>
              <a:rPr lang="en-US" sz="2400" dirty="0" smtClean="0"/>
              <a:t>for their benefit</a:t>
            </a:r>
            <a:r>
              <a:rPr lang="en-US" sz="2400" dirty="0" smtClean="0"/>
              <a:t>)</a:t>
            </a:r>
          </a:p>
          <a:p>
            <a:r>
              <a:rPr lang="en-US" sz="2400" b="1" dirty="0" smtClean="0"/>
              <a:t>Many Polity</a:t>
            </a:r>
            <a:r>
              <a:rPr lang="en-US" sz="2400" dirty="0" smtClean="0"/>
              <a:t> </a:t>
            </a:r>
            <a:r>
              <a:rPr lang="en-US" sz="2400" dirty="0" smtClean="0"/>
              <a:t>(rule of many in common interest; </a:t>
            </a:r>
            <a:r>
              <a:rPr lang="en-US" sz="2400" dirty="0" smtClean="0"/>
              <a:t>	</a:t>
            </a:r>
            <a:r>
              <a:rPr lang="en-US" sz="2400" b="1" dirty="0" smtClean="0"/>
              <a:t>Democracy</a:t>
            </a:r>
            <a:r>
              <a:rPr lang="en-US" sz="2400" dirty="0" smtClean="0"/>
              <a:t> 					(</a:t>
            </a:r>
            <a:r>
              <a:rPr lang="en-US" sz="2400" dirty="0" smtClean="0"/>
              <a:t>rule of poor in </a:t>
            </a:r>
            <a:r>
              <a:rPr lang="en-US" sz="2400" dirty="0" smtClean="0"/>
              <a:t>a </a:t>
            </a:r>
            <a:r>
              <a:rPr lang="en-US" sz="2400" dirty="0" smtClean="0"/>
              <a:t>mixed </a:t>
            </a:r>
            <a:r>
              <a:rPr lang="en-US" sz="2400" dirty="0" smtClean="0"/>
              <a:t>government)							their </a:t>
            </a:r>
            <a:r>
              <a:rPr lang="en-US" sz="2400" dirty="0" smtClean="0"/>
              <a:t>own interest)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4. Explanation of Each Form</a:t>
            </a:r>
          </a:p>
          <a:p>
            <a:r>
              <a:rPr lang="en-US" b="1" dirty="0" smtClean="0"/>
              <a:t>Monarchy</a:t>
            </a:r>
            <a:endParaRPr lang="en-US" dirty="0" smtClean="0"/>
          </a:p>
          <a:p>
            <a:pPr lvl="1"/>
            <a:r>
              <a:rPr lang="en-US" dirty="0" smtClean="0"/>
              <a:t>Rule by a single virtuous ruler.</a:t>
            </a:r>
          </a:p>
          <a:p>
            <a:pPr lvl="1"/>
            <a:r>
              <a:rPr lang="en-US" dirty="0" smtClean="0"/>
              <a:t>Works for the welfare of all.</a:t>
            </a:r>
          </a:p>
          <a:p>
            <a:pPr lvl="1"/>
            <a:r>
              <a:rPr lang="en-US" dirty="0" smtClean="0"/>
              <a:t>Rare and unstable in practice.</a:t>
            </a:r>
          </a:p>
          <a:p>
            <a:r>
              <a:rPr lang="en-US" b="1" dirty="0" smtClean="0"/>
              <a:t>Tyranny</a:t>
            </a:r>
            <a:endParaRPr lang="en-US" dirty="0" smtClean="0"/>
          </a:p>
          <a:p>
            <a:pPr lvl="1"/>
            <a:r>
              <a:rPr lang="en-US" dirty="0" smtClean="0"/>
              <a:t>Corrupt form of monarchy.</a:t>
            </a:r>
          </a:p>
          <a:p>
            <a:pPr lvl="1"/>
            <a:r>
              <a:rPr lang="en-US" dirty="0" smtClean="0"/>
              <a:t>Absolute rule by one person for selfish ends.</a:t>
            </a:r>
          </a:p>
          <a:p>
            <a:pPr lvl="1"/>
            <a:r>
              <a:rPr lang="en-US" dirty="0" smtClean="0"/>
              <a:t>Most despotic and unjust.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Aristocracy</a:t>
            </a:r>
            <a:endParaRPr lang="en-US" dirty="0" smtClean="0"/>
          </a:p>
          <a:p>
            <a:r>
              <a:rPr lang="en-US" dirty="0" smtClean="0"/>
              <a:t>Rule by a small number of wise and virtuous men.</a:t>
            </a:r>
          </a:p>
          <a:p>
            <a:r>
              <a:rPr lang="en-US" dirty="0" smtClean="0"/>
              <a:t>Based on merit and virtue.</a:t>
            </a:r>
          </a:p>
          <a:p>
            <a:r>
              <a:rPr lang="en-US" b="1" dirty="0" smtClean="0"/>
              <a:t>Oligarchy</a:t>
            </a:r>
            <a:endParaRPr lang="en-US" dirty="0" smtClean="0"/>
          </a:p>
          <a:p>
            <a:r>
              <a:rPr lang="en-US" dirty="0" smtClean="0"/>
              <a:t>Corrupt form of aristocracy.</a:t>
            </a:r>
          </a:p>
          <a:p>
            <a:r>
              <a:rPr lang="en-US" dirty="0" smtClean="0"/>
              <a:t>Rule by a few wealthy individuals for their own interest.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Polity (Constitutional Government)</a:t>
            </a:r>
            <a:endParaRPr lang="en-US" dirty="0" smtClean="0"/>
          </a:p>
          <a:p>
            <a:pPr lvl="1"/>
            <a:r>
              <a:rPr lang="en-US" dirty="0" smtClean="0"/>
              <a:t>Rule by the majority, aiming at the common good.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mixed government</a:t>
            </a:r>
            <a:r>
              <a:rPr lang="en-US" dirty="0" smtClean="0"/>
              <a:t> → combines features of democracy and oligarchy.</a:t>
            </a:r>
          </a:p>
          <a:p>
            <a:pPr lvl="1"/>
            <a:r>
              <a:rPr lang="en-US" dirty="0" smtClean="0"/>
              <a:t>Considered by Aristotle as the </a:t>
            </a:r>
            <a:r>
              <a:rPr lang="en-US" b="1" dirty="0" smtClean="0"/>
              <a:t>most stable and practical form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Democracy (in Aristotle’s sense)</a:t>
            </a:r>
            <a:endParaRPr lang="en-US" dirty="0" smtClean="0"/>
          </a:p>
          <a:p>
            <a:pPr lvl="1"/>
            <a:r>
              <a:rPr lang="en-US" dirty="0" smtClean="0"/>
              <a:t>Rule by the many poor in their own interest.</a:t>
            </a:r>
          </a:p>
          <a:p>
            <a:pPr lvl="1"/>
            <a:r>
              <a:rPr lang="en-US" dirty="0" smtClean="0"/>
              <a:t>Degenerates into mob rule or majority tyranny.</a:t>
            </a:r>
          </a:p>
          <a:p>
            <a:pPr lvl="1"/>
            <a:r>
              <a:rPr lang="en-US" dirty="0" smtClean="0"/>
              <a:t>Different from modern democracy (which values equality and rights).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5. Aristotle’s Preference</a:t>
            </a:r>
          </a:p>
          <a:p>
            <a:r>
              <a:rPr lang="en-US" dirty="0" smtClean="0"/>
              <a:t>Aristotle preferred </a:t>
            </a:r>
            <a:r>
              <a:rPr lang="en-US" b="1" dirty="0" smtClean="0"/>
              <a:t>Polity (mixed government)</a:t>
            </a:r>
            <a:r>
              <a:rPr lang="en-US" dirty="0" smtClean="0"/>
              <a:t> because:</a:t>
            </a:r>
          </a:p>
          <a:p>
            <a:pPr lvl="1"/>
            <a:r>
              <a:rPr lang="en-US" dirty="0" smtClean="0"/>
              <a:t>It balances elements of oligarchy (wisdom of the few) and democracy (participation of the many).</a:t>
            </a:r>
          </a:p>
          <a:p>
            <a:pPr lvl="1"/>
            <a:r>
              <a:rPr lang="en-US" dirty="0" smtClean="0"/>
              <a:t>It is more stable and moderate.</a:t>
            </a:r>
          </a:p>
          <a:p>
            <a:pPr lvl="1"/>
            <a:r>
              <a:rPr lang="en-US" dirty="0" smtClean="0"/>
              <a:t>Prevents concentration of power and class conflict.</a:t>
            </a:r>
          </a:p>
          <a:p>
            <a:r>
              <a:rPr lang="en-US" b="1" dirty="0" smtClean="0"/>
              <a:t>6. Significance</a:t>
            </a:r>
          </a:p>
          <a:p>
            <a:r>
              <a:rPr lang="en-US" dirty="0" smtClean="0"/>
              <a:t>Aristotle’s classification is the </a:t>
            </a:r>
            <a:r>
              <a:rPr lang="en-US" b="1" dirty="0" smtClean="0"/>
              <a:t>first scientific typology of governments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Basis of later political theories, e.g., </a:t>
            </a:r>
            <a:r>
              <a:rPr lang="en-US" b="1" dirty="0" smtClean="0"/>
              <a:t>Polybius’ mixed government</a:t>
            </a:r>
            <a:r>
              <a:rPr lang="en-US" dirty="0" smtClean="0"/>
              <a:t>, </a:t>
            </a:r>
            <a:r>
              <a:rPr lang="en-US" b="1" dirty="0" err="1" smtClean="0"/>
              <a:t>Montesquieu’s</a:t>
            </a:r>
            <a:r>
              <a:rPr lang="en-US" b="1" dirty="0" smtClean="0"/>
              <a:t> separation of powers</a:t>
            </a:r>
            <a:r>
              <a:rPr lang="en-US" dirty="0" smtClean="0"/>
              <a:t>, and even </a:t>
            </a:r>
            <a:r>
              <a:rPr lang="en-US" b="1" dirty="0" smtClean="0"/>
              <a:t>modern constitutional democracies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7. Criticisms</a:t>
            </a:r>
          </a:p>
          <a:p>
            <a:r>
              <a:rPr lang="en-US" dirty="0" smtClean="0"/>
              <a:t>Limited to small </a:t>
            </a:r>
            <a:r>
              <a:rPr lang="en-US" b="1" dirty="0" smtClean="0"/>
              <a:t>Greek city-states</a:t>
            </a:r>
            <a:r>
              <a:rPr lang="en-US" dirty="0" smtClean="0"/>
              <a:t>, not modern nation-states.</a:t>
            </a:r>
          </a:p>
          <a:p>
            <a:r>
              <a:rPr lang="en-US" dirty="0" smtClean="0"/>
              <a:t>Saw democracy only in negative terms (rule of the poor), unlike today’s positive view.</a:t>
            </a:r>
          </a:p>
          <a:p>
            <a:r>
              <a:rPr lang="en-US" dirty="0" smtClean="0"/>
              <a:t>Overemphasis on virtue and moral purpose.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summary: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Aristotle classified constitutions into </a:t>
            </a:r>
            <a:r>
              <a:rPr lang="en-US" b="1" dirty="0" smtClean="0"/>
              <a:t>six types</a:t>
            </a:r>
            <a:r>
              <a:rPr lang="en-US" dirty="0" smtClean="0"/>
              <a:t>, distinguishing good forms (Monarchy, Aristocracy, Polity) from corrupt ones (Tyranny, Oligarchy, Democracy). His preference for </a:t>
            </a:r>
            <a:r>
              <a:rPr lang="en-US" b="1" dirty="0" smtClean="0"/>
              <a:t>Polity (a mixed government)</a:t>
            </a:r>
            <a:r>
              <a:rPr lang="en-US" dirty="0" smtClean="0"/>
              <a:t> shows his search for balance, moderation, and stability in political life.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Citizenship in Aristotle’s State</a:t>
            </a:r>
          </a:p>
          <a:p>
            <a:r>
              <a:rPr lang="en-US" b="1" dirty="0" smtClean="0"/>
              <a:t>1. Definition of Citizen</a:t>
            </a:r>
          </a:p>
          <a:p>
            <a:r>
              <a:rPr lang="en-US" dirty="0" smtClean="0"/>
              <a:t>Aristotle gave the </a:t>
            </a:r>
            <a:r>
              <a:rPr lang="en-US" b="1" dirty="0" smtClean="0"/>
              <a:t>first systematic definition of citizenship</a:t>
            </a:r>
            <a:r>
              <a:rPr lang="en-US" dirty="0" smtClean="0"/>
              <a:t> in his work </a:t>
            </a:r>
            <a:r>
              <a:rPr lang="en-US" i="1" dirty="0" smtClean="0"/>
              <a:t>Politics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citizen is </a:t>
            </a:r>
            <a:r>
              <a:rPr lang="en-US" b="1" dirty="0" smtClean="0"/>
              <a:t>not just a resident</a:t>
            </a:r>
            <a:r>
              <a:rPr lang="en-US" dirty="0" smtClean="0"/>
              <a:t>, but one who:</a:t>
            </a:r>
          </a:p>
          <a:p>
            <a:pPr lvl="1"/>
            <a:r>
              <a:rPr lang="en-US" dirty="0" smtClean="0"/>
              <a:t>Has the </a:t>
            </a:r>
            <a:r>
              <a:rPr lang="en-US" b="1" dirty="0" smtClean="0"/>
              <a:t>right to participate in deliberative and judicial functions</a:t>
            </a:r>
            <a:r>
              <a:rPr lang="en-US" dirty="0" smtClean="0"/>
              <a:t> of the state.</a:t>
            </a:r>
          </a:p>
          <a:p>
            <a:pPr lvl="1"/>
            <a:r>
              <a:rPr lang="en-US" dirty="0" smtClean="0"/>
              <a:t>Shares in </a:t>
            </a:r>
            <a:r>
              <a:rPr lang="en-US" b="1" dirty="0" smtClean="0"/>
              <a:t>decision-making, administration, and governance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Quote: </a:t>
            </a:r>
            <a:r>
              <a:rPr lang="en-US" b="1" dirty="0" smtClean="0"/>
              <a:t>“He who has the power to take part in the deliberative or judicial administration of the state is a citizen of that state.”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2. Citizenship and Political Participation</a:t>
            </a:r>
          </a:p>
          <a:p>
            <a:r>
              <a:rPr lang="en-US" dirty="0" smtClean="0"/>
              <a:t>Citizenship is defined by </a:t>
            </a:r>
            <a:r>
              <a:rPr lang="en-US" b="1" dirty="0" smtClean="0"/>
              <a:t>active participation</a:t>
            </a:r>
            <a:r>
              <a:rPr lang="en-US" dirty="0" smtClean="0"/>
              <a:t>, not by birth or residence alone.</a:t>
            </a:r>
          </a:p>
          <a:p>
            <a:r>
              <a:rPr lang="en-US" dirty="0" smtClean="0"/>
              <a:t>Citizens are members of the political community who:</a:t>
            </a:r>
          </a:p>
          <a:p>
            <a:pPr lvl="1"/>
            <a:r>
              <a:rPr lang="en-US" dirty="0" smtClean="0"/>
              <a:t>Debate and decide policies (deliberative function).</a:t>
            </a:r>
          </a:p>
          <a:p>
            <a:pPr lvl="1"/>
            <a:r>
              <a:rPr lang="en-US" dirty="0" smtClean="0"/>
              <a:t>Administer justice through courts (judicial function).</a:t>
            </a:r>
          </a:p>
          <a:p>
            <a:r>
              <a:rPr lang="en-US" dirty="0" smtClean="0"/>
              <a:t>Passive inhabitants (e.g., women, slaves, foreigners) were excluded.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3. Qualifications of Citizenship</a:t>
            </a:r>
          </a:p>
          <a:p>
            <a:r>
              <a:rPr lang="en-US" dirty="0" smtClean="0"/>
              <a:t>According to Aristotle:</a:t>
            </a:r>
          </a:p>
          <a:p>
            <a:r>
              <a:rPr lang="en-US" b="1" dirty="0" smtClean="0"/>
              <a:t>Free Status</a:t>
            </a:r>
            <a:r>
              <a:rPr lang="en-US" dirty="0" smtClean="0"/>
              <a:t> → Must be free, not a slave.</a:t>
            </a:r>
          </a:p>
          <a:p>
            <a:r>
              <a:rPr lang="en-US" b="1" dirty="0" smtClean="0"/>
              <a:t>Political Rights</a:t>
            </a:r>
            <a:r>
              <a:rPr lang="en-US" dirty="0" smtClean="0"/>
              <a:t> → Must enjoy rights of participation.</a:t>
            </a:r>
          </a:p>
          <a:p>
            <a:r>
              <a:rPr lang="en-US" b="1" dirty="0" smtClean="0"/>
              <a:t>Legal Recognition</a:t>
            </a:r>
            <a:r>
              <a:rPr lang="en-US" dirty="0" smtClean="0"/>
              <a:t> → Must be recognized as a member of the polis.</a:t>
            </a:r>
          </a:p>
          <a:p>
            <a:r>
              <a:rPr lang="en-US" b="1" dirty="0" smtClean="0"/>
              <a:t>Virtue</a:t>
            </a:r>
            <a:r>
              <a:rPr lang="en-US" dirty="0" smtClean="0"/>
              <a:t> → A good citizen should cultivate civic virtue and contribute to the common good.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4. Excluded Groups</a:t>
            </a:r>
          </a:p>
          <a:p>
            <a:r>
              <a:rPr lang="en-US" dirty="0" smtClean="0"/>
              <a:t>Aristotle’s idea of citizenship was </a:t>
            </a:r>
            <a:r>
              <a:rPr lang="en-US" b="1" dirty="0" smtClean="0"/>
              <a:t>narrow and limited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Slaves</a:t>
            </a:r>
            <a:r>
              <a:rPr lang="en-US" dirty="0" smtClean="0"/>
              <a:t> → considered “living tools,” incapable of political life.</a:t>
            </a:r>
          </a:p>
          <a:p>
            <a:pPr lvl="1"/>
            <a:r>
              <a:rPr lang="en-US" b="1" dirty="0" smtClean="0"/>
              <a:t>Women</a:t>
            </a:r>
            <a:r>
              <a:rPr lang="en-US" dirty="0" smtClean="0"/>
              <a:t> → confined to household, seen as lacking deliberative capacity.</a:t>
            </a:r>
          </a:p>
          <a:p>
            <a:pPr lvl="1"/>
            <a:r>
              <a:rPr lang="en-US" b="1" dirty="0" smtClean="0"/>
              <a:t>Foreigners (</a:t>
            </a:r>
            <a:r>
              <a:rPr lang="en-US" b="1" dirty="0" err="1" smtClean="0"/>
              <a:t>metics</a:t>
            </a:r>
            <a:r>
              <a:rPr lang="en-US" b="1" dirty="0" smtClean="0"/>
              <a:t>)</a:t>
            </a:r>
            <a:r>
              <a:rPr lang="en-US" dirty="0" smtClean="0"/>
              <a:t> → could live and work but had no political rights.</a:t>
            </a:r>
          </a:p>
          <a:p>
            <a:r>
              <a:rPr lang="en-US" dirty="0" smtClean="0"/>
              <a:t>Thus, only </a:t>
            </a:r>
            <a:r>
              <a:rPr lang="en-US" b="1" dirty="0" smtClean="0"/>
              <a:t>free adult males</a:t>
            </a:r>
            <a:r>
              <a:rPr lang="en-US" dirty="0" smtClean="0"/>
              <a:t> in the polis were citizens.</a:t>
            </a:r>
          </a:p>
          <a:p>
            <a:r>
              <a:rPr lang="en-US" b="1" dirty="0" smtClean="0"/>
              <a:t>5. Good Citizen vs. Good Man</a:t>
            </a:r>
          </a:p>
          <a:p>
            <a:r>
              <a:rPr lang="en-US" dirty="0" smtClean="0"/>
              <a:t>Aristotle distinguished between a </a:t>
            </a:r>
            <a:r>
              <a:rPr lang="en-US" b="1" dirty="0" smtClean="0"/>
              <a:t>good citizen</a:t>
            </a:r>
            <a:r>
              <a:rPr lang="en-US" dirty="0" smtClean="0"/>
              <a:t> and a </a:t>
            </a:r>
            <a:r>
              <a:rPr lang="en-US" b="1" dirty="0" smtClean="0"/>
              <a:t>good man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good citizen</a:t>
            </a:r>
            <a:r>
              <a:rPr lang="en-US" dirty="0" smtClean="0"/>
              <a:t> is one who fulfills his duties toward the state, even under different constitutions.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good man</a:t>
            </a:r>
            <a:r>
              <a:rPr lang="en-US" dirty="0" smtClean="0"/>
              <a:t> is one who lives according to virtue universally.</a:t>
            </a:r>
          </a:p>
          <a:p>
            <a:pPr lvl="1"/>
            <a:r>
              <a:rPr lang="en-US" dirty="0" smtClean="0"/>
              <a:t>In an </a:t>
            </a:r>
            <a:r>
              <a:rPr lang="en-US" b="1" dirty="0" smtClean="0"/>
              <a:t>ideal state</a:t>
            </a:r>
            <a:r>
              <a:rPr lang="en-US" dirty="0" smtClean="0"/>
              <a:t>, a good citizen and a good man would be the same.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Metaphysics &amp; Philosophy</a:t>
            </a:r>
          </a:p>
          <a:p>
            <a:r>
              <a:rPr lang="en-US" b="1" dirty="0" smtClean="0"/>
              <a:t>Metaphysics</a:t>
            </a:r>
            <a:r>
              <a:rPr lang="en-US" dirty="0" smtClean="0"/>
              <a:t> → On being, substance, causality, and ultimate reality.</a:t>
            </a:r>
          </a:p>
          <a:p>
            <a:r>
              <a:rPr lang="en-US" b="1" dirty="0" smtClean="0"/>
              <a:t>On the Soul (De Anima)</a:t>
            </a:r>
            <a:r>
              <a:rPr lang="en-US" dirty="0" smtClean="0"/>
              <a:t> → Philosophy of mind and psychology.</a:t>
            </a:r>
          </a:p>
          <a:p>
            <a:r>
              <a:rPr lang="en-US" b="1" dirty="0" smtClean="0"/>
              <a:t>On Generation and Corruption</a:t>
            </a:r>
            <a:endParaRPr lang="en-US" dirty="0" smtClean="0"/>
          </a:p>
          <a:p>
            <a:r>
              <a:rPr lang="en-US" b="1" dirty="0" smtClean="0"/>
              <a:t>On Sense and the Sensible</a:t>
            </a:r>
            <a:endParaRPr lang="en-US" dirty="0" smtClean="0"/>
          </a:p>
          <a:p>
            <a:r>
              <a:rPr lang="en-US" b="1" dirty="0" smtClean="0"/>
              <a:t>4. Natural Sciences &amp; Biology</a:t>
            </a:r>
          </a:p>
          <a:p>
            <a:r>
              <a:rPr lang="en-US" b="1" dirty="0" smtClean="0"/>
              <a:t>History of Animals</a:t>
            </a:r>
            <a:endParaRPr lang="en-US" dirty="0" smtClean="0"/>
          </a:p>
          <a:p>
            <a:r>
              <a:rPr lang="en-US" b="1" dirty="0" smtClean="0"/>
              <a:t>Parts of Animals</a:t>
            </a:r>
            <a:endParaRPr lang="en-US" dirty="0" smtClean="0"/>
          </a:p>
          <a:p>
            <a:r>
              <a:rPr lang="en-US" b="1" dirty="0" smtClean="0"/>
              <a:t>Movement of Animals</a:t>
            </a:r>
            <a:endParaRPr lang="en-US" dirty="0" smtClean="0"/>
          </a:p>
          <a:p>
            <a:r>
              <a:rPr lang="en-US" b="1" dirty="0" smtClean="0"/>
              <a:t>Generation of Animals</a:t>
            </a:r>
            <a:endParaRPr lang="en-US" dirty="0" smtClean="0"/>
          </a:p>
          <a:p>
            <a:r>
              <a:rPr lang="en-US" b="1" dirty="0" smtClean="0"/>
              <a:t>Meteorology</a:t>
            </a:r>
            <a:endParaRPr lang="en-US" dirty="0" smtClean="0"/>
          </a:p>
          <a:p>
            <a:r>
              <a:rPr lang="en-US" b="1" dirty="0" smtClean="0"/>
              <a:t>Physics</a:t>
            </a:r>
            <a:r>
              <a:rPr lang="en-US" dirty="0" smtClean="0"/>
              <a:t> → Foundation of natural philosophy.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6. Duties of Citizenship</a:t>
            </a:r>
          </a:p>
          <a:p>
            <a:r>
              <a:rPr lang="en-US" dirty="0" smtClean="0"/>
              <a:t>Obeying and upholding laws.</a:t>
            </a:r>
          </a:p>
          <a:p>
            <a:r>
              <a:rPr lang="en-US" dirty="0" smtClean="0"/>
              <a:t>Participating in public affairs.</a:t>
            </a:r>
          </a:p>
          <a:p>
            <a:r>
              <a:rPr lang="en-US" dirty="0" smtClean="0"/>
              <a:t>Serving the state in peace and war.</a:t>
            </a:r>
          </a:p>
          <a:p>
            <a:r>
              <a:rPr lang="en-US" dirty="0" smtClean="0"/>
              <a:t>Contributing to justice and the common good.</a:t>
            </a:r>
          </a:p>
          <a:p>
            <a:r>
              <a:rPr lang="en-US" b="1" dirty="0" smtClean="0"/>
              <a:t>7. Purpose of Citizenship</a:t>
            </a:r>
          </a:p>
          <a:p>
            <a:r>
              <a:rPr lang="en-US" dirty="0" smtClean="0"/>
              <a:t>For Aristotle, citizenship is the </a:t>
            </a:r>
            <a:r>
              <a:rPr lang="en-US" b="1" dirty="0" smtClean="0"/>
              <a:t>means through which individuals achieve their highest potential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Participation in politics allows humans to live a </a:t>
            </a:r>
            <a:r>
              <a:rPr lang="en-US" b="1" dirty="0" smtClean="0"/>
              <a:t>good life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Citizenship ensures equality, justice, and collective decision-making in the polis.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Aristotle’s Views on Law and Justice</a:t>
            </a:r>
          </a:p>
          <a:p>
            <a:r>
              <a:rPr lang="en-US" b="1" dirty="0" smtClean="0"/>
              <a:t>1. Law in Aristotle’s Political Thought</a:t>
            </a:r>
          </a:p>
          <a:p>
            <a:r>
              <a:rPr lang="en-US" dirty="0" smtClean="0"/>
              <a:t>Aristotle regarded </a:t>
            </a:r>
            <a:r>
              <a:rPr lang="en-US" b="1" dirty="0" smtClean="0"/>
              <a:t>law</a:t>
            </a:r>
            <a:r>
              <a:rPr lang="en-US" dirty="0" smtClean="0"/>
              <a:t> as the essential basis of political life.</a:t>
            </a:r>
          </a:p>
          <a:p>
            <a:r>
              <a:rPr lang="en-US" b="1" dirty="0" smtClean="0"/>
              <a:t>Definition of law:</a:t>
            </a:r>
            <a:endParaRPr lang="en-US" dirty="0" smtClean="0"/>
          </a:p>
          <a:p>
            <a:pPr lvl="1"/>
            <a:r>
              <a:rPr lang="en-US" i="1" dirty="0" smtClean="0"/>
              <a:t>“Law is reason unaffected by desire.”</a:t>
            </a:r>
            <a:endParaRPr lang="en-US" dirty="0" smtClean="0"/>
          </a:p>
          <a:p>
            <a:pPr lvl="1"/>
            <a:r>
              <a:rPr lang="en-US" dirty="0" smtClean="0"/>
              <a:t>Law represents </a:t>
            </a:r>
            <a:r>
              <a:rPr lang="en-US" b="1" dirty="0" smtClean="0"/>
              <a:t>universal reason and justice</a:t>
            </a:r>
            <a:r>
              <a:rPr lang="en-US" dirty="0" smtClean="0"/>
              <a:t>, not the passions of rulers.</a:t>
            </a:r>
          </a:p>
          <a:p>
            <a:r>
              <a:rPr lang="en-US" dirty="0" smtClean="0"/>
              <a:t>Laws must be </a:t>
            </a:r>
            <a:r>
              <a:rPr lang="en-US" b="1" dirty="0" smtClean="0"/>
              <a:t>rational, general, and directed toward the common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state governed by law is superior to a state ruled by arbitrary will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2. Rule of Law vs. Rule of Men</a:t>
            </a:r>
          </a:p>
          <a:p>
            <a:r>
              <a:rPr lang="en-US" dirty="0" smtClean="0"/>
              <a:t>Aristotle strongly favored the </a:t>
            </a:r>
            <a:r>
              <a:rPr lang="en-US" b="1" dirty="0" smtClean="0"/>
              <a:t>rule of law</a:t>
            </a:r>
            <a:r>
              <a:rPr lang="en-US" dirty="0" smtClean="0"/>
              <a:t> over the </a:t>
            </a:r>
            <a:r>
              <a:rPr lang="en-US" b="1" dirty="0" smtClean="0"/>
              <a:t>rule of men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Reason:</a:t>
            </a:r>
          </a:p>
          <a:p>
            <a:pPr lvl="1"/>
            <a:r>
              <a:rPr lang="en-US" dirty="0" smtClean="0"/>
              <a:t>Human rulers are subject to passions and bias.</a:t>
            </a:r>
          </a:p>
          <a:p>
            <a:pPr lvl="1"/>
            <a:r>
              <a:rPr lang="en-US" dirty="0" smtClean="0"/>
              <a:t>Law is impartial and permanent.</a:t>
            </a:r>
          </a:p>
          <a:p>
            <a:r>
              <a:rPr lang="en-US" dirty="0" smtClean="0"/>
              <a:t>Quote: </a:t>
            </a:r>
            <a:r>
              <a:rPr lang="en-US" i="1" dirty="0" smtClean="0"/>
              <a:t>“It is more proper that law should govern than any one of the citizens.”</a:t>
            </a:r>
            <a:endParaRPr lang="en-US" dirty="0" smtClean="0"/>
          </a:p>
          <a:p>
            <a:r>
              <a:rPr lang="en-US" b="1" dirty="0" smtClean="0"/>
              <a:t>3. Types of Justice</a:t>
            </a:r>
          </a:p>
          <a:p>
            <a:r>
              <a:rPr lang="en-US" dirty="0" smtClean="0"/>
              <a:t>Aristotle considered </a:t>
            </a:r>
            <a:r>
              <a:rPr lang="en-US" b="1" dirty="0" smtClean="0"/>
              <a:t>justice</a:t>
            </a:r>
            <a:r>
              <a:rPr lang="en-US" dirty="0" smtClean="0"/>
              <a:t> as the foundation of the state:</a:t>
            </a:r>
          </a:p>
          <a:p>
            <a:r>
              <a:rPr lang="en-US" i="1" dirty="0" smtClean="0"/>
              <a:t>“Justice is the bond of men in states, for the administration of justice, which is the determination of what is just, is the principle of order in political society.”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endParaRPr lang="en-US" b="1" dirty="0" smtClean="0"/>
          </a:p>
          <a:p>
            <a:r>
              <a:rPr lang="en-US" dirty="0" smtClean="0"/>
              <a:t>He divided justice into the following types</a:t>
            </a:r>
            <a:r>
              <a:rPr lang="en-US" dirty="0" smtClean="0"/>
              <a:t>:</a:t>
            </a:r>
            <a:endParaRPr lang="en-US" b="1" dirty="0" smtClean="0"/>
          </a:p>
          <a:p>
            <a:r>
              <a:rPr lang="en-US" b="1" dirty="0" smtClean="0"/>
              <a:t>(</a:t>
            </a:r>
            <a:r>
              <a:rPr lang="en-US" b="1" dirty="0" smtClean="0"/>
              <a:t>a) Universal Justice</a:t>
            </a:r>
          </a:p>
          <a:p>
            <a:r>
              <a:rPr lang="en-US" dirty="0" smtClean="0"/>
              <a:t>Justice as </a:t>
            </a:r>
            <a:r>
              <a:rPr lang="en-US" b="1" dirty="0" smtClean="0"/>
              <a:t>virtue in relation to others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Living in accordance with law, promoting the common good.</a:t>
            </a:r>
          </a:p>
          <a:p>
            <a:r>
              <a:rPr lang="en-US" b="1" dirty="0" smtClean="0"/>
              <a:t>(b) Particular Justice</a:t>
            </a:r>
          </a:p>
          <a:p>
            <a:r>
              <a:rPr lang="en-US" dirty="0" smtClean="0"/>
              <a:t>Justice in a specific sense: fairness in distribution and transactions.</a:t>
            </a:r>
          </a:p>
          <a:p>
            <a:r>
              <a:rPr lang="en-US" dirty="0" smtClean="0"/>
              <a:t>Subdivided into:</a:t>
            </a:r>
          </a:p>
          <a:p>
            <a:pPr lvl="1"/>
            <a:r>
              <a:rPr lang="en-US" b="1" dirty="0" smtClean="0"/>
              <a:t>Distributive Justice</a:t>
            </a:r>
            <a:endParaRPr lang="en-US" dirty="0" smtClean="0"/>
          </a:p>
          <a:p>
            <a:pPr lvl="2"/>
            <a:r>
              <a:rPr lang="en-US" dirty="0" smtClean="0"/>
              <a:t>Concerned with the </a:t>
            </a:r>
            <a:r>
              <a:rPr lang="en-US" b="1" dirty="0" smtClean="0"/>
              <a:t>fair distribution of honors, wealth, and offices</a:t>
            </a:r>
            <a:r>
              <a:rPr lang="en-US" dirty="0" smtClean="0"/>
              <a:t> among citizens.</a:t>
            </a:r>
          </a:p>
          <a:p>
            <a:pPr lvl="2"/>
            <a:r>
              <a:rPr lang="en-US" dirty="0" smtClean="0"/>
              <a:t>Based on </a:t>
            </a:r>
            <a:r>
              <a:rPr lang="en-US" b="1" dirty="0" smtClean="0"/>
              <a:t>merit or proportionate equality</a:t>
            </a:r>
            <a:r>
              <a:rPr lang="en-US" dirty="0" smtClean="0"/>
              <a:t> (not simple equality).</a:t>
            </a:r>
          </a:p>
          <a:p>
            <a:pPr lvl="2"/>
            <a:r>
              <a:rPr lang="en-US" dirty="0" smtClean="0"/>
              <a:t>Example: A virtuous person deserves greater honor.</a:t>
            </a:r>
          </a:p>
          <a:p>
            <a:pPr lvl="1"/>
            <a:r>
              <a:rPr lang="en-US" b="1" dirty="0" smtClean="0"/>
              <a:t>Corrective (</a:t>
            </a:r>
            <a:r>
              <a:rPr lang="en-US" b="1" dirty="0" err="1" smtClean="0"/>
              <a:t>Rectificatory</a:t>
            </a:r>
            <a:r>
              <a:rPr lang="en-US" b="1" dirty="0" smtClean="0"/>
              <a:t>) Justice</a:t>
            </a:r>
            <a:endParaRPr lang="en-US" dirty="0" smtClean="0"/>
          </a:p>
          <a:p>
            <a:pPr lvl="2"/>
            <a:r>
              <a:rPr lang="en-US" dirty="0" smtClean="0"/>
              <a:t>Deals with </a:t>
            </a:r>
            <a:r>
              <a:rPr lang="en-US" b="1" dirty="0" smtClean="0"/>
              <a:t>rectifying wrongs</a:t>
            </a:r>
            <a:r>
              <a:rPr lang="en-US" dirty="0" smtClean="0"/>
              <a:t> in private transactions (contracts, property, crimes).</a:t>
            </a:r>
          </a:p>
          <a:p>
            <a:pPr lvl="2"/>
            <a:r>
              <a:rPr lang="en-US" dirty="0" smtClean="0"/>
              <a:t>Aims to restore equality by </a:t>
            </a:r>
            <a:r>
              <a:rPr lang="en-US" b="1" dirty="0" smtClean="0"/>
              <a:t>compensation or punishment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Justice and the State</a:t>
            </a:r>
          </a:p>
          <a:p>
            <a:r>
              <a:rPr lang="en-US" dirty="0" smtClean="0"/>
              <a:t>Justice is the </a:t>
            </a:r>
            <a:r>
              <a:rPr lang="en-US" b="1" dirty="0" smtClean="0"/>
              <a:t>end of the state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Without justice, the state becomes a mere alliance for self-preservation, not a true political community.</a:t>
            </a:r>
          </a:p>
          <a:p>
            <a:r>
              <a:rPr lang="en-US" dirty="0" smtClean="0"/>
              <a:t>The state ensures justice through </a:t>
            </a:r>
            <a:r>
              <a:rPr lang="en-US" b="1" dirty="0" smtClean="0"/>
              <a:t>law courts, institutions, and active citizenship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5. Law, Justice, and Equality</a:t>
            </a:r>
          </a:p>
          <a:p>
            <a:r>
              <a:rPr lang="en-US" dirty="0" smtClean="0"/>
              <a:t>For Aristotle, law and justice are tied to </a:t>
            </a:r>
            <a:r>
              <a:rPr lang="en-US" b="1" dirty="0" smtClean="0"/>
              <a:t>proportional equality</a:t>
            </a:r>
            <a:r>
              <a:rPr lang="en-US" dirty="0" smtClean="0"/>
              <a:t>, not absolute equality.</a:t>
            </a:r>
          </a:p>
          <a:p>
            <a:r>
              <a:rPr lang="en-US" dirty="0" smtClean="0"/>
              <a:t>Different people deserve different shares according to their contribution and merit.</a:t>
            </a:r>
          </a:p>
          <a:p>
            <a:r>
              <a:rPr lang="en-US" dirty="0" smtClean="0"/>
              <a:t>This idea influenced later debates on distributive justice and fairness.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Key Features of Aristotle’s State</a:t>
            </a:r>
          </a:p>
          <a:p>
            <a:r>
              <a:rPr lang="en-US" b="1" dirty="0" smtClean="0"/>
              <a:t>1. State as a Natural Institution</a:t>
            </a:r>
          </a:p>
          <a:p>
            <a:r>
              <a:rPr lang="en-US" dirty="0" smtClean="0"/>
              <a:t>Aristotle argued the state exists </a:t>
            </a:r>
            <a:r>
              <a:rPr lang="en-US" b="1" dirty="0" smtClean="0"/>
              <a:t>by nature</a:t>
            </a:r>
            <a:r>
              <a:rPr lang="en-US" dirty="0" smtClean="0"/>
              <a:t>, not by contract or force.</a:t>
            </a:r>
          </a:p>
          <a:p>
            <a:r>
              <a:rPr lang="en-US" dirty="0" smtClean="0"/>
              <a:t>It evolves organically: </a:t>
            </a:r>
            <a:r>
              <a:rPr lang="en-US" b="1" dirty="0" smtClean="0"/>
              <a:t>Family → Village → State (Polis)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Famous line: </a:t>
            </a:r>
            <a:r>
              <a:rPr lang="en-US" b="1" dirty="0" smtClean="0"/>
              <a:t>“Man is by nature a political animal.”</a:t>
            </a:r>
            <a:endParaRPr lang="en-US" dirty="0" smtClean="0"/>
          </a:p>
          <a:p>
            <a:r>
              <a:rPr lang="en-US" b="1" dirty="0" smtClean="0"/>
              <a:t>2. State is Prior to the Individual</a:t>
            </a:r>
          </a:p>
          <a:p>
            <a:r>
              <a:rPr lang="en-US" dirty="0" smtClean="0"/>
              <a:t>Just as the whole body is prior to its parts, the </a:t>
            </a:r>
            <a:r>
              <a:rPr lang="en-US" b="1" dirty="0" smtClean="0"/>
              <a:t>state is prior to the individual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An individual outside the state is either a beast or a god (i.e., not fully human).</a:t>
            </a:r>
          </a:p>
          <a:p>
            <a:r>
              <a:rPr lang="en-US" dirty="0" smtClean="0"/>
              <a:t>The individual finds </a:t>
            </a:r>
            <a:r>
              <a:rPr lang="en-US" b="1" dirty="0" smtClean="0"/>
              <a:t>completion and fulfillment</a:t>
            </a:r>
            <a:r>
              <a:rPr lang="en-US" dirty="0" smtClean="0"/>
              <a:t> only in the state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Purpose: Good Life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The state is not meant merely for survival or security.</a:t>
            </a:r>
          </a:p>
          <a:p>
            <a:r>
              <a:rPr lang="en-US" b="1" dirty="0" smtClean="0"/>
              <a:t>Purpose = Good life</a:t>
            </a:r>
            <a:r>
              <a:rPr lang="en-US" dirty="0" smtClean="0"/>
              <a:t> → promoting virtue, justice, and moral excellence.</a:t>
            </a:r>
          </a:p>
          <a:p>
            <a:r>
              <a:rPr lang="en-US" dirty="0" smtClean="0"/>
              <a:t>State is an </a:t>
            </a:r>
            <a:r>
              <a:rPr lang="en-US" b="1" dirty="0" smtClean="0"/>
              <a:t>ethical community</a:t>
            </a:r>
            <a:r>
              <a:rPr lang="en-US" dirty="0" smtClean="0"/>
              <a:t> that helps citizens realize their potential.</a:t>
            </a:r>
          </a:p>
          <a:p>
            <a:r>
              <a:rPr lang="en-US" b="1" dirty="0" smtClean="0"/>
              <a:t>4. State as a Community of Citizens</a:t>
            </a:r>
          </a:p>
          <a:p>
            <a:r>
              <a:rPr lang="en-US" dirty="0" smtClean="0"/>
              <a:t>State is not just territory or authority, but a </a:t>
            </a:r>
            <a:r>
              <a:rPr lang="en-US" b="1" dirty="0" smtClean="0"/>
              <a:t>community of free citizens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Citizenship = </a:t>
            </a:r>
            <a:r>
              <a:rPr lang="en-US" b="1" dirty="0" smtClean="0"/>
              <a:t>active participation in governance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polis provides conditions for equality and civic virtue.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5. Self-Sufficiency of the State</a:t>
            </a:r>
          </a:p>
          <a:p>
            <a:r>
              <a:rPr lang="en-US" dirty="0" smtClean="0"/>
              <a:t>Unlike family or village, the state is </a:t>
            </a:r>
            <a:r>
              <a:rPr lang="en-US" b="1" dirty="0" smtClean="0"/>
              <a:t>self-sufficient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provides everything necessary for physical, intellectual, and moral development.</a:t>
            </a:r>
          </a:p>
          <a:p>
            <a:r>
              <a:rPr lang="en-US" dirty="0" smtClean="0"/>
              <a:t>Only in the state can humans achieve the </a:t>
            </a:r>
            <a:r>
              <a:rPr lang="en-US" b="1" dirty="0" smtClean="0"/>
              <a:t>highest good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Ethical and Moral Character</a:t>
            </a:r>
          </a:p>
          <a:p>
            <a:r>
              <a:rPr lang="en-US" dirty="0" smtClean="0"/>
              <a:t>The state is an </a:t>
            </a:r>
            <a:r>
              <a:rPr lang="en-US" b="1" dirty="0" smtClean="0"/>
              <a:t>ethical institution</a:t>
            </a:r>
            <a:r>
              <a:rPr lang="en-US" dirty="0" smtClean="0"/>
              <a:t>, aiming at justice.</a:t>
            </a:r>
          </a:p>
          <a:p>
            <a:r>
              <a:rPr lang="en-US" dirty="0" smtClean="0"/>
              <a:t>Justice is the </a:t>
            </a:r>
            <a:r>
              <a:rPr lang="en-US" b="1" dirty="0" smtClean="0"/>
              <a:t>bond of society</a:t>
            </a:r>
            <a:r>
              <a:rPr lang="en-US" dirty="0" smtClean="0"/>
              <a:t> and foundation of law.</a:t>
            </a:r>
          </a:p>
          <a:p>
            <a:r>
              <a:rPr lang="en-US" dirty="0" smtClean="0"/>
              <a:t>Law = </a:t>
            </a:r>
            <a:r>
              <a:rPr lang="en-US" b="1" dirty="0" smtClean="0"/>
              <a:t>reason free from passion</a:t>
            </a:r>
            <a:r>
              <a:rPr lang="en-US" dirty="0" smtClean="0"/>
              <a:t>, guiding the moral life of citizens.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7. Hierarchical and Organic Order</a:t>
            </a:r>
          </a:p>
          <a:p>
            <a:r>
              <a:rPr lang="en-US" dirty="0" smtClean="0"/>
              <a:t>State develops in an </a:t>
            </a:r>
            <a:r>
              <a:rPr lang="en-US" b="1" dirty="0" smtClean="0"/>
              <a:t>organic hierarchy</a:t>
            </a:r>
            <a:r>
              <a:rPr lang="en-US" dirty="0" smtClean="0"/>
              <a:t>: Household → Village → State.</a:t>
            </a:r>
          </a:p>
          <a:p>
            <a:r>
              <a:rPr lang="en-US" dirty="0" smtClean="0"/>
              <a:t>Each smaller association exists for a limited purpose, but the state fulfills all purposes.</a:t>
            </a:r>
          </a:p>
          <a:p>
            <a:r>
              <a:rPr lang="en-US" dirty="0" smtClean="0"/>
              <a:t>The state is a </a:t>
            </a:r>
            <a:r>
              <a:rPr lang="en-US" b="1" dirty="0" smtClean="0"/>
              <a:t>natural whole</a:t>
            </a:r>
            <a:r>
              <a:rPr lang="en-US" dirty="0" smtClean="0"/>
              <a:t>, individuals are its parts.</a:t>
            </a:r>
          </a:p>
          <a:p>
            <a:r>
              <a:rPr lang="en-US" b="1" dirty="0" smtClean="0"/>
              <a:t>8. Classification of Constitutions</a:t>
            </a:r>
          </a:p>
          <a:p>
            <a:r>
              <a:rPr lang="en-US" dirty="0" smtClean="0"/>
              <a:t>Aristotle classified governments into </a:t>
            </a:r>
            <a:r>
              <a:rPr lang="en-US" b="1" dirty="0" smtClean="0"/>
              <a:t>six forms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Good forms:</a:t>
            </a:r>
            <a:r>
              <a:rPr lang="en-US" dirty="0" smtClean="0"/>
              <a:t> Monarchy, Aristocracy, Polity (constitutional government).</a:t>
            </a:r>
          </a:p>
          <a:p>
            <a:pPr lvl="1"/>
            <a:r>
              <a:rPr lang="en-US" b="1" dirty="0" smtClean="0"/>
              <a:t>Perverted forms:</a:t>
            </a:r>
            <a:r>
              <a:rPr lang="en-US" dirty="0" smtClean="0"/>
              <a:t> Tyranny, Oligarchy, Democracy.</a:t>
            </a:r>
          </a:p>
          <a:p>
            <a:r>
              <a:rPr lang="en-US" dirty="0" smtClean="0"/>
              <a:t>Preferred </a:t>
            </a:r>
            <a:r>
              <a:rPr lang="en-US" b="1" dirty="0" smtClean="0"/>
              <a:t>Polity</a:t>
            </a:r>
            <a:r>
              <a:rPr lang="en-US" dirty="0" smtClean="0"/>
              <a:t> (mixed government) as the most stable.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9. Importance of Law and Justice</a:t>
            </a:r>
          </a:p>
          <a:p>
            <a:r>
              <a:rPr lang="en-US" dirty="0" smtClean="0"/>
              <a:t>Law is central to the state → it embodies </a:t>
            </a:r>
            <a:r>
              <a:rPr lang="en-US" b="1" dirty="0" smtClean="0"/>
              <a:t>reason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Justice ensures fair distribution of rights and duties.</a:t>
            </a:r>
          </a:p>
          <a:p>
            <a:r>
              <a:rPr lang="en-US" dirty="0" smtClean="0"/>
              <a:t>The state exists to </a:t>
            </a:r>
            <a:r>
              <a:rPr lang="en-US" b="1" dirty="0" smtClean="0"/>
              <a:t>maintain justice</a:t>
            </a:r>
            <a:r>
              <a:rPr lang="en-US" dirty="0" smtClean="0"/>
              <a:t> and prevent exploitation.</a:t>
            </a:r>
          </a:p>
          <a:p>
            <a:r>
              <a:rPr lang="en-US" b="1" dirty="0" smtClean="0"/>
              <a:t>10. Limitation of Citizenship</a:t>
            </a:r>
          </a:p>
          <a:p>
            <a:r>
              <a:rPr lang="en-US" dirty="0" smtClean="0"/>
              <a:t>Citizenship was limited only to </a:t>
            </a:r>
            <a:r>
              <a:rPr lang="en-US" b="1" dirty="0" smtClean="0"/>
              <a:t>free adult males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Women, slaves, and foreigners were excluded.</a:t>
            </a:r>
          </a:p>
          <a:p>
            <a:r>
              <a:rPr lang="en-US" dirty="0" smtClean="0"/>
              <a:t>Though restrictive, he emphasized </a:t>
            </a:r>
            <a:r>
              <a:rPr lang="en-US" b="1" dirty="0" smtClean="0"/>
              <a:t>active political participation</a:t>
            </a:r>
            <a:r>
              <a:rPr lang="en-US" dirty="0" smtClean="0"/>
              <a:t> as the essence of citizenship.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5. Rhetoric, Poetics &amp; Aesthetics</a:t>
            </a:r>
          </a:p>
          <a:p>
            <a:r>
              <a:rPr lang="en-US" b="1" dirty="0" smtClean="0"/>
              <a:t>Rhetoric</a:t>
            </a:r>
            <a:r>
              <a:rPr lang="en-US" dirty="0" smtClean="0"/>
              <a:t> → Art of persuasion and communication.</a:t>
            </a:r>
          </a:p>
          <a:p>
            <a:r>
              <a:rPr lang="en-US" b="1" dirty="0" smtClean="0"/>
              <a:t>Poetics</a:t>
            </a:r>
            <a:r>
              <a:rPr lang="en-US" dirty="0" smtClean="0"/>
              <a:t> → Study of tragedy, epic poetry, and literary theory.</a:t>
            </a:r>
          </a:p>
          <a:p>
            <a:r>
              <a:rPr lang="en-US" dirty="0" smtClean="0"/>
              <a:t>✅ These works cover nearly every branch of knowledge of his time—</a:t>
            </a:r>
            <a:r>
              <a:rPr lang="en-US" b="1" dirty="0" smtClean="0"/>
              <a:t>politics, ethics, logic, metaphysics, biology, psychology, and literary theory</a:t>
            </a:r>
            <a:r>
              <a:rPr lang="en-US" dirty="0" smtClean="0"/>
              <a:t>—showing why Aristotle is considered one of the greatest philosophers.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Criticisms of Aristotle’s Theory of State</a:t>
            </a:r>
          </a:p>
          <a:p>
            <a:r>
              <a:rPr lang="en-US" b="1" dirty="0" smtClean="0"/>
              <a:t>1. Teleological Bias (Overemphasis on Purpose)</a:t>
            </a:r>
          </a:p>
          <a:p>
            <a:r>
              <a:rPr lang="en-US" dirty="0" smtClean="0"/>
              <a:t>Aristotle saw the state as existing </a:t>
            </a:r>
            <a:r>
              <a:rPr lang="en-US" b="1" dirty="0" smtClean="0"/>
              <a:t>for the “good life”</a:t>
            </a:r>
            <a:r>
              <a:rPr lang="en-US" dirty="0" smtClean="0"/>
              <a:t> and human perfection.</a:t>
            </a:r>
          </a:p>
          <a:p>
            <a:r>
              <a:rPr lang="en-US" dirty="0" smtClean="0"/>
              <a:t>Critics argue this is </a:t>
            </a:r>
            <a:r>
              <a:rPr lang="en-US" b="1" dirty="0" smtClean="0"/>
              <a:t>idealistic and moralistic</a:t>
            </a:r>
            <a:r>
              <a:rPr lang="en-US" dirty="0" smtClean="0"/>
              <a:t>, ignoring practical realities like power, conflict, and economic interests.</a:t>
            </a:r>
          </a:p>
          <a:p>
            <a:r>
              <a:rPr lang="en-US" dirty="0" smtClean="0"/>
              <a:t>Modern political science treats the state more as a </a:t>
            </a:r>
            <a:r>
              <a:rPr lang="en-US" b="1" dirty="0" smtClean="0"/>
              <a:t>power-structure</a:t>
            </a:r>
            <a:r>
              <a:rPr lang="en-US" dirty="0" smtClean="0"/>
              <a:t>, not just an ethical association.</a:t>
            </a:r>
          </a:p>
          <a:p>
            <a:r>
              <a:rPr lang="en-US" b="1" dirty="0" smtClean="0"/>
              <a:t>2. The State is Prior to the Individual?</a:t>
            </a:r>
          </a:p>
          <a:p>
            <a:r>
              <a:rPr lang="en-US" dirty="0" smtClean="0"/>
              <a:t>Aristotle claimed the </a:t>
            </a:r>
            <a:r>
              <a:rPr lang="en-US" b="1" dirty="0" smtClean="0"/>
              <a:t>state is prior to the individual</a:t>
            </a:r>
            <a:r>
              <a:rPr lang="en-US" dirty="0" smtClean="0"/>
              <a:t> (like the whole is prior to the part).</a:t>
            </a:r>
          </a:p>
          <a:p>
            <a:r>
              <a:rPr lang="en-US" dirty="0" smtClean="0"/>
              <a:t>Critics: The individual </a:t>
            </a:r>
            <a:r>
              <a:rPr lang="en-US" b="1" dirty="0" smtClean="0"/>
              <a:t>creates and sustains</a:t>
            </a:r>
            <a:r>
              <a:rPr lang="en-US" dirty="0" smtClean="0"/>
              <a:t> the state, not the other way around.</a:t>
            </a:r>
          </a:p>
          <a:p>
            <a:r>
              <a:rPr lang="en-US" dirty="0" smtClean="0"/>
              <a:t>Modern liberalism emphasizes </a:t>
            </a:r>
            <a:r>
              <a:rPr lang="en-US" b="1" dirty="0" smtClean="0"/>
              <a:t>individual rights and liberty</a:t>
            </a:r>
            <a:r>
              <a:rPr lang="en-US" dirty="0" smtClean="0"/>
              <a:t> over the supremacy of the state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3. Justification of Inequality</a:t>
            </a:r>
          </a:p>
          <a:p>
            <a:r>
              <a:rPr lang="en-US" dirty="0" smtClean="0"/>
              <a:t>Aristotle defended </a:t>
            </a:r>
            <a:r>
              <a:rPr lang="en-US" b="1" dirty="0" smtClean="0"/>
              <a:t>slavery as natural</a:t>
            </a:r>
            <a:r>
              <a:rPr lang="en-US" dirty="0" smtClean="0"/>
              <a:t> and denied citizenship to women and foreigners.</a:t>
            </a:r>
          </a:p>
          <a:p>
            <a:r>
              <a:rPr lang="en-US" dirty="0" smtClean="0"/>
              <a:t>Modern critics see this as </a:t>
            </a:r>
            <a:r>
              <a:rPr lang="en-US" b="1" dirty="0" smtClean="0"/>
              <a:t>deeply unjust and undemocratic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His state was limited to a privileged minority, excluding the majority.</a:t>
            </a:r>
          </a:p>
          <a:p>
            <a:r>
              <a:rPr lang="en-US" b="1" dirty="0" smtClean="0"/>
              <a:t>4. Limited Concept of Citizenship</a:t>
            </a:r>
          </a:p>
          <a:p>
            <a:r>
              <a:rPr lang="en-US" dirty="0" smtClean="0"/>
              <a:t>Citizenship was only for </a:t>
            </a:r>
            <a:r>
              <a:rPr lang="en-US" b="1" dirty="0" smtClean="0"/>
              <a:t>free male property owners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Excluding women, slaves, and the poor contradicts his own idea of the state as a community aimed at justice and the good life.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5. Static and Small-State Assumption</a:t>
            </a:r>
          </a:p>
          <a:p>
            <a:r>
              <a:rPr lang="en-US" dirty="0" smtClean="0"/>
              <a:t>Aristotle based his theory on the </a:t>
            </a:r>
            <a:r>
              <a:rPr lang="en-US" b="1" dirty="0" smtClean="0"/>
              <a:t>Greek city-state (polis)</a:t>
            </a:r>
            <a:r>
              <a:rPr lang="en-US" dirty="0" smtClean="0"/>
              <a:t>, which was small and direct in governance.</a:t>
            </a:r>
          </a:p>
          <a:p>
            <a:r>
              <a:rPr lang="en-US" dirty="0" smtClean="0"/>
              <a:t>In modern times, states are large, complex, and diverse → his model doesn’t fit.</a:t>
            </a:r>
          </a:p>
          <a:p>
            <a:r>
              <a:rPr lang="en-US" dirty="0" smtClean="0"/>
              <a:t>His idea ignores issues like </a:t>
            </a:r>
            <a:r>
              <a:rPr lang="en-US" b="1" dirty="0" smtClean="0"/>
              <a:t>international relations, global trade, and modern democracy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6. Vagueness in "Good Life"</a:t>
            </a:r>
          </a:p>
          <a:p>
            <a:r>
              <a:rPr lang="en-US" dirty="0" smtClean="0"/>
              <a:t>The “good life” is central, but Aristotle did not clearly define what it means for all citizens.</a:t>
            </a:r>
          </a:p>
          <a:p>
            <a:r>
              <a:rPr lang="en-US" dirty="0" smtClean="0"/>
              <a:t>Leaves room for </a:t>
            </a:r>
            <a:r>
              <a:rPr lang="en-US" b="1" dirty="0" smtClean="0"/>
              <a:t>subjective interpretation</a:t>
            </a:r>
            <a:r>
              <a:rPr lang="en-US" dirty="0" smtClean="0"/>
              <a:t> and misuse by ruling elites.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7. Contradictory Classification of Constitutions</a:t>
            </a:r>
          </a:p>
          <a:p>
            <a:r>
              <a:rPr lang="en-US" dirty="0" smtClean="0"/>
              <a:t>His classification of governments into monarchy, aristocracy, polity vs. tyranny, oligarchy, democracy is considered </a:t>
            </a:r>
            <a:r>
              <a:rPr lang="en-US" b="1" dirty="0" smtClean="0"/>
              <a:t>inconsistent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For example, he criticized democracy but also praised </a:t>
            </a:r>
            <a:r>
              <a:rPr lang="en-US" b="1" dirty="0" smtClean="0"/>
              <a:t>polity (a mixed form including democracy)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8. Ethical Over Political</a:t>
            </a:r>
          </a:p>
          <a:p>
            <a:r>
              <a:rPr lang="en-US" dirty="0" smtClean="0"/>
              <a:t>Aristotle reduced politics to </a:t>
            </a:r>
            <a:r>
              <a:rPr lang="en-US" b="1" dirty="0" smtClean="0"/>
              <a:t>ethics on a large scale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Critics argue the state is not just a moral institution but also an </a:t>
            </a:r>
            <a:r>
              <a:rPr lang="en-US" b="1" dirty="0" smtClean="0"/>
              <a:t>economic, military, and administrative</a:t>
            </a:r>
            <a:r>
              <a:rPr lang="en-US" dirty="0" smtClean="0"/>
              <a:t> one.</a:t>
            </a:r>
          </a:p>
          <a:p>
            <a:r>
              <a:rPr lang="en-US" dirty="0" smtClean="0"/>
              <a:t>Ignoring power struggles, class conflict, and economic inequality weakens his theory.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Aristotle’s Theory of Origin of the State</a:t>
            </a:r>
          </a:p>
          <a:p>
            <a:r>
              <a:rPr lang="en-US" b="1" dirty="0" smtClean="0"/>
              <a:t>1. State as a Natural Institution</a:t>
            </a:r>
          </a:p>
          <a:p>
            <a:r>
              <a:rPr lang="en-US" dirty="0" smtClean="0"/>
              <a:t>Aristotle argued that the </a:t>
            </a:r>
            <a:r>
              <a:rPr lang="en-US" b="1" dirty="0" smtClean="0"/>
              <a:t>State is a natural institution</a:t>
            </a:r>
            <a:r>
              <a:rPr lang="en-US" dirty="0" smtClean="0"/>
              <a:t>; it exists by nature and not by human agreement or contract.</a:t>
            </a:r>
          </a:p>
          <a:p>
            <a:r>
              <a:rPr lang="en-US" dirty="0" smtClean="0"/>
              <a:t>His famous phrase: </a:t>
            </a:r>
            <a:r>
              <a:rPr lang="en-US" b="1" dirty="0" smtClean="0"/>
              <a:t>“Man is by nature a political animal.”</a:t>
            </a:r>
            <a:endParaRPr lang="en-US" dirty="0" smtClean="0"/>
          </a:p>
          <a:p>
            <a:r>
              <a:rPr lang="en-US" dirty="0" smtClean="0"/>
              <a:t>Just as human beings naturally seek companionship and family, they naturally form a political community (state).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2. Evolutionary Stages of the State</a:t>
            </a:r>
          </a:p>
          <a:p>
            <a:r>
              <a:rPr lang="en-US" dirty="0" smtClean="0"/>
              <a:t>Aristotle explained the origin of the state as an </a:t>
            </a:r>
            <a:r>
              <a:rPr lang="en-US" b="1" dirty="0" smtClean="0"/>
              <a:t>organic and evolutionary process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Family (</a:t>
            </a:r>
            <a:r>
              <a:rPr lang="en-US" b="1" dirty="0" err="1" smtClean="0"/>
              <a:t>Oikia</a:t>
            </a:r>
            <a:r>
              <a:rPr lang="en-US" b="1" dirty="0" smtClean="0"/>
              <a:t> / Household)</a:t>
            </a:r>
            <a:endParaRPr lang="en-US" dirty="0" smtClean="0"/>
          </a:p>
          <a:p>
            <a:pPr lvl="1"/>
            <a:r>
              <a:rPr lang="en-US" dirty="0" smtClean="0"/>
              <a:t>The most basic association.</a:t>
            </a:r>
          </a:p>
          <a:p>
            <a:pPr lvl="1"/>
            <a:r>
              <a:rPr lang="en-US" dirty="0" smtClean="0"/>
              <a:t>Formed for the satisfaction of daily needs (reproduction, food, shelter).</a:t>
            </a:r>
          </a:p>
          <a:p>
            <a:pPr lvl="1"/>
            <a:r>
              <a:rPr lang="en-US" dirty="0" smtClean="0"/>
              <a:t>Based on natural relations (husband-wife, master-slave).</a:t>
            </a:r>
          </a:p>
          <a:p>
            <a:r>
              <a:rPr lang="en-US" b="1" dirty="0" smtClean="0"/>
              <a:t>Village (</a:t>
            </a:r>
            <a:r>
              <a:rPr lang="en-US" b="1" dirty="0" err="1" smtClean="0"/>
              <a:t>Kome</a:t>
            </a:r>
            <a:r>
              <a:rPr lang="en-US" b="1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Formed by the union of several families.</a:t>
            </a:r>
          </a:p>
          <a:p>
            <a:pPr lvl="1"/>
            <a:r>
              <a:rPr lang="en-US" dirty="0" smtClean="0"/>
              <a:t>Purpose: satisfaction of higher needs beyond survival (economic and social needs).</a:t>
            </a:r>
          </a:p>
          <a:p>
            <a:pPr lvl="1"/>
            <a:r>
              <a:rPr lang="en-US" dirty="0" smtClean="0"/>
              <a:t>Headed by elders or chiefs.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3. State </a:t>
            </a:r>
            <a:r>
              <a:rPr lang="en-US" b="1" dirty="0" smtClean="0"/>
              <a:t>(Polis / City-State)</a:t>
            </a:r>
            <a:endParaRPr lang="en-US" dirty="0" smtClean="0"/>
          </a:p>
          <a:p>
            <a:pPr lvl="1"/>
            <a:r>
              <a:rPr lang="en-US" dirty="0" smtClean="0"/>
              <a:t>The highest form of human association.</a:t>
            </a:r>
          </a:p>
          <a:p>
            <a:pPr lvl="1"/>
            <a:r>
              <a:rPr lang="en-US" dirty="0" smtClean="0"/>
              <a:t>Created when several villages unite.</a:t>
            </a:r>
          </a:p>
          <a:p>
            <a:pPr lvl="1"/>
            <a:r>
              <a:rPr lang="en-US" dirty="0" smtClean="0"/>
              <a:t>Exists not merely for life but for the </a:t>
            </a:r>
            <a:r>
              <a:rPr lang="en-US" b="1" dirty="0" smtClean="0"/>
              <a:t>good life (</a:t>
            </a:r>
            <a:r>
              <a:rPr lang="en-US" b="1" dirty="0" err="1" smtClean="0"/>
              <a:t>eudaimonia</a:t>
            </a:r>
            <a:r>
              <a:rPr lang="en-US" b="1" dirty="0" smtClean="0"/>
              <a:t>)</a:t>
            </a:r>
            <a:r>
              <a:rPr lang="en-US" dirty="0" smtClean="0"/>
              <a:t> → moral and intellectual development.</a:t>
            </a:r>
          </a:p>
          <a:p>
            <a:pPr lvl="1"/>
            <a:r>
              <a:rPr lang="en-US" dirty="0" smtClean="0"/>
              <a:t>The state is </a:t>
            </a:r>
            <a:r>
              <a:rPr lang="en-US" b="1" dirty="0" smtClean="0"/>
              <a:t>self-sufficient</a:t>
            </a:r>
            <a:r>
              <a:rPr lang="en-US" dirty="0" smtClean="0"/>
              <a:t> and ensures the highest good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b="1" dirty="0" smtClean="0"/>
              <a:t>3. State Prior to the Individual</a:t>
            </a:r>
          </a:p>
          <a:p>
            <a:r>
              <a:rPr lang="en-US" dirty="0" smtClean="0"/>
              <a:t>Aristotle stated: </a:t>
            </a:r>
            <a:r>
              <a:rPr lang="en-US" b="1" dirty="0" smtClean="0"/>
              <a:t>“The state is prior to the individual.”</a:t>
            </a:r>
            <a:endParaRPr lang="en-US" dirty="0" smtClean="0"/>
          </a:p>
          <a:p>
            <a:r>
              <a:rPr lang="en-US" dirty="0" smtClean="0"/>
              <a:t>His reasoning:</a:t>
            </a:r>
          </a:p>
          <a:p>
            <a:pPr lvl="1"/>
            <a:r>
              <a:rPr lang="en-US" dirty="0" smtClean="0"/>
              <a:t>The individual alone cannot fulfill all his needs.</a:t>
            </a:r>
          </a:p>
          <a:p>
            <a:pPr lvl="1"/>
            <a:r>
              <a:rPr lang="en-US" dirty="0" smtClean="0"/>
              <a:t>The state provides the environment for complete self-realization.</a:t>
            </a:r>
          </a:p>
          <a:p>
            <a:pPr lvl="1"/>
            <a:r>
              <a:rPr lang="en-US" dirty="0" smtClean="0"/>
              <a:t>Just as the whole body is prior to its parts, the state is prior to individual citizens.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4. Purpose of the State</a:t>
            </a:r>
          </a:p>
          <a:p>
            <a:r>
              <a:rPr lang="en-US" dirty="0" smtClean="0"/>
              <a:t>Not mere survival, but the promotion of </a:t>
            </a:r>
            <a:r>
              <a:rPr lang="en-US" b="1" dirty="0" smtClean="0"/>
              <a:t>good life, virtue, and justice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state is a moral institution meant to help humans achieve </a:t>
            </a:r>
            <a:r>
              <a:rPr lang="en-US" b="1" dirty="0" smtClean="0"/>
              <a:t>happiness and excellence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State ensures justice, which is the foundation of political life.</a:t>
            </a:r>
          </a:p>
          <a:p>
            <a:r>
              <a:rPr lang="en-US" b="1" dirty="0" smtClean="0"/>
              <a:t>5. Ethical and Teleological Basis</a:t>
            </a:r>
          </a:p>
          <a:p>
            <a:r>
              <a:rPr lang="en-US" dirty="0" smtClean="0"/>
              <a:t>Aristotle’s philosophy was </a:t>
            </a:r>
            <a:r>
              <a:rPr lang="en-US" b="1" dirty="0" smtClean="0"/>
              <a:t>teleological</a:t>
            </a:r>
            <a:r>
              <a:rPr lang="en-US" dirty="0" smtClean="0"/>
              <a:t> (goal-oriented).</a:t>
            </a:r>
          </a:p>
          <a:p>
            <a:r>
              <a:rPr lang="en-US" dirty="0" smtClean="0"/>
              <a:t>Every association aims at some good; the </a:t>
            </a:r>
            <a:r>
              <a:rPr lang="en-US" b="1" dirty="0" smtClean="0"/>
              <a:t>state aims at the highest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Therefore, the state is essential for </a:t>
            </a:r>
            <a:r>
              <a:rPr lang="en-US" b="1" dirty="0" smtClean="0"/>
              <a:t>ethical and moral perfection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6. Criticisms of Aristotle’s Theory</a:t>
            </a:r>
          </a:p>
          <a:p>
            <a:r>
              <a:rPr lang="en-US" b="1" dirty="0" smtClean="0"/>
              <a:t>Idealistic and ethical</a:t>
            </a:r>
            <a:r>
              <a:rPr lang="en-US" dirty="0" smtClean="0"/>
              <a:t> → ignores force, conquest, and conflict in the origin of states.</a:t>
            </a:r>
          </a:p>
          <a:p>
            <a:r>
              <a:rPr lang="en-US" dirty="0" smtClean="0"/>
              <a:t>His claim that the state is </a:t>
            </a:r>
            <a:r>
              <a:rPr lang="en-US" b="1" dirty="0" smtClean="0"/>
              <a:t>prior to the individual</a:t>
            </a:r>
            <a:r>
              <a:rPr lang="en-US" dirty="0" smtClean="0"/>
              <a:t> is rejected by modern liberals (who value individual rights above the state).</a:t>
            </a:r>
          </a:p>
          <a:p>
            <a:r>
              <a:rPr lang="en-US" dirty="0" smtClean="0"/>
              <a:t>Overemphasis on natural slavery and exclusion of women and foreigners from citizenship.</a:t>
            </a:r>
          </a:p>
          <a:p>
            <a:r>
              <a:rPr lang="en-US" dirty="0" smtClean="0"/>
              <a:t>Not applicable to modern nation-states (based on contract, law, or conquest).</a:t>
            </a:r>
          </a:p>
          <a:p>
            <a:r>
              <a:rPr lang="en-US" b="1" dirty="0" smtClean="0"/>
              <a:t>7. Modern Relevance</a:t>
            </a:r>
          </a:p>
          <a:p>
            <a:r>
              <a:rPr lang="en-US" dirty="0" smtClean="0"/>
              <a:t>Stressed the role of the state in </a:t>
            </a:r>
            <a:r>
              <a:rPr lang="en-US" b="1" dirty="0" smtClean="0"/>
              <a:t>promoting virtue and common good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Importance of </a:t>
            </a:r>
            <a:r>
              <a:rPr lang="en-US" b="1" dirty="0" smtClean="0"/>
              <a:t>community life and active citizenship</a:t>
            </a:r>
            <a:r>
              <a:rPr lang="en-US" dirty="0" smtClean="0"/>
              <a:t> still resonates in modern democratic ideals.</a:t>
            </a:r>
          </a:p>
          <a:p>
            <a:r>
              <a:rPr lang="en-US" dirty="0" smtClean="0"/>
              <a:t>His evolutionary view (family → village → state) influenced later sociological and political theories.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3655</Words>
  <Application>Microsoft Office PowerPoint</Application>
  <PresentationFormat>On-screen Show (4:3)</PresentationFormat>
  <Paragraphs>352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Aristotle’s Theory of State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Aristotle’s Theory of State</dc:title>
  <dc:creator>Admin</dc:creator>
  <cp:lastModifiedBy>Admin</cp:lastModifiedBy>
  <cp:revision>6</cp:revision>
  <dcterms:created xsi:type="dcterms:W3CDTF">2006-08-16T00:00:00Z</dcterms:created>
  <dcterms:modified xsi:type="dcterms:W3CDTF">2025-08-21T08:45:13Z</dcterms:modified>
</cp:coreProperties>
</file>